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6" r:id="rId9"/>
    <p:sldId id="273" r:id="rId10"/>
    <p:sldId id="262" r:id="rId11"/>
    <p:sldId id="263" r:id="rId12"/>
    <p:sldId id="264" r:id="rId13"/>
    <p:sldId id="265" r:id="rId14"/>
    <p:sldId id="268" r:id="rId15"/>
    <p:sldId id="271" r:id="rId16"/>
    <p:sldId id="270" r:id="rId17"/>
    <p:sldId id="269" r:id="rId18"/>
    <p:sldId id="274" r:id="rId19"/>
    <p:sldId id="275" r:id="rId20"/>
    <p:sldId id="267" r:id="rId21"/>
    <p:sldId id="279" r:id="rId22"/>
    <p:sldId id="282" r:id="rId23"/>
    <p:sldId id="287" r:id="rId24"/>
    <p:sldId id="278" r:id="rId25"/>
    <p:sldId id="276" r:id="rId26"/>
    <p:sldId id="281" r:id="rId27"/>
    <p:sldId id="280" r:id="rId28"/>
    <p:sldId id="277" r:id="rId29"/>
    <p:sldId id="283" r:id="rId30"/>
    <p:sldId id="304" r:id="rId31"/>
    <p:sldId id="286" r:id="rId32"/>
    <p:sldId id="285" r:id="rId33"/>
    <p:sldId id="301" r:id="rId34"/>
    <p:sldId id="300" r:id="rId35"/>
    <p:sldId id="284" r:id="rId36"/>
    <p:sldId id="303" r:id="rId37"/>
    <p:sldId id="302" r:id="rId38"/>
    <p:sldId id="299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DA7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3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704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452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04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9171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2905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2769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611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4080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47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31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543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962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230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13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400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932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147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D73275-40B0-4436-82BF-57308E5B4527}" type="datetimeFigureOut">
              <a:rPr lang="he-IL" smtClean="0"/>
              <a:t>כ"ו/כסלו/תשפ"ב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057293C7-F4AB-421A-A5EE-FCB1673DA5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717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y2catch/FacebbokBot/blob/master/facebook_bot/facebook_bot.py" TargetMode="External"/><Relationship Id="rId2" Type="http://schemas.openxmlformats.org/officeDocument/2006/relationships/hyperlink" Target="https://dl.acm.org/doi/abs/10.1145/3176653.3176692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iyaSha/WebscrapingFacebook/blob/main/FB_Scraper.ipynb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rabuc/kadima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B998A0-EE6F-4645-AF60-AC889E01A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764" y="1267903"/>
            <a:ext cx="9113549" cy="1455938"/>
          </a:xfrm>
        </p:spPr>
        <p:txBody>
          <a:bodyPr/>
          <a:lstStyle/>
          <a:p>
            <a:pPr algn="ctr"/>
            <a:r>
              <a:rPr lang="en-US" sz="6000" b="1" dirty="0">
                <a:effectLst>
                  <a:glow rad="127000">
                    <a:schemeClr val="accent1">
                      <a:alpha val="50000"/>
                    </a:schemeClr>
                  </a:glow>
                </a:effectLst>
              </a:rPr>
              <a:t>Face-save-automation</a:t>
            </a:r>
            <a:endParaRPr lang="he-IL" sz="6000" b="1" dirty="0">
              <a:effectLst>
                <a:glow rad="127000">
                  <a:schemeClr val="accent1">
                    <a:alpha val="50000"/>
                  </a:schemeClr>
                </a:glow>
              </a:effectLst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A21973E-8E58-4655-A91F-1C5A50CEF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692" y="2798967"/>
            <a:ext cx="8825658" cy="1455938"/>
          </a:xfrm>
        </p:spPr>
        <p:txBody>
          <a:bodyPr>
            <a:noAutofit/>
          </a:bodyPr>
          <a:lstStyle/>
          <a:p>
            <a:pPr algn="ctr"/>
            <a:r>
              <a:rPr lang="he-IL" sz="4800" dirty="0"/>
              <a:t>אלישבע דיין</a:t>
            </a:r>
          </a:p>
          <a:p>
            <a:pPr algn="ctr"/>
            <a:r>
              <a:rPr lang="he-IL" sz="4800" dirty="0"/>
              <a:t>2021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5C7E1A3-2C8C-4396-B620-919531081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9" t="4975" r="22992" b="-5615"/>
          <a:stretch/>
        </p:blipFill>
        <p:spPr>
          <a:xfrm rot="20590461">
            <a:off x="675349" y="4508195"/>
            <a:ext cx="1509205" cy="1591615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F9F7DB1-1312-486B-BD93-09B3E4D53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2" y="4619238"/>
            <a:ext cx="484402" cy="467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6DB5729-397B-4CB7-B4CA-3C29D834B716}"/>
              </a:ext>
            </a:extLst>
          </p:cNvPr>
          <p:cNvSpPr txBox="1"/>
          <p:nvPr/>
        </p:nvSpPr>
        <p:spPr>
          <a:xfrm>
            <a:off x="627299" y="6022975"/>
            <a:ext cx="49404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ניהול מערכת לשמירת פוסטים מפייסבוק עם הערות</a:t>
            </a:r>
          </a:p>
        </p:txBody>
      </p:sp>
    </p:spTree>
    <p:extLst>
      <p:ext uri="{BB962C8B-B14F-4D97-AF65-F5344CB8AC3E}">
        <p14:creationId xmlns:p14="http://schemas.microsoft.com/office/powerpoint/2010/main" val="280921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02A1BC-1D68-4059-9952-4FEFCB92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נתמקד בארבעה חלקים של התהליך: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AE62C45-66A0-484F-986B-70B92E0E9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48975"/>
            <a:ext cx="9617820" cy="4353481"/>
          </a:xfrm>
        </p:spPr>
        <p:txBody>
          <a:bodyPr>
            <a:noAutofit/>
          </a:bodyPr>
          <a:lstStyle/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רישום משתמש חדש וכניסת משתמש קיים.</a:t>
            </a:r>
          </a:p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הבאת הפוסטים למערכת שלנו מפייסבוק שהמשתמש חיפש, והצגה של פרטי הפוסט.</a:t>
            </a:r>
          </a:p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אפשרות של שמירת פוסטים והצגתם לפי נושא חיפוש ואפשרות לעריכת הערה לפוסט ועדכון .</a:t>
            </a:r>
          </a:p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אפשרות לראות את היסטוריית החיפושים של המשתמש ,למחוק אותם ולחפש אותם שוב. </a:t>
            </a:r>
          </a:p>
        </p:txBody>
      </p:sp>
    </p:spTree>
    <p:extLst>
      <p:ext uri="{BB962C8B-B14F-4D97-AF65-F5344CB8AC3E}">
        <p14:creationId xmlns:p14="http://schemas.microsoft.com/office/powerpoint/2010/main" val="16447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A5085F08-8BB9-4ED8-BCE0-D387C6A3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2" y="869623"/>
            <a:ext cx="7868264" cy="511875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74C4D15-58D5-494F-9921-2ADBCECE4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6355" y="3506771"/>
            <a:ext cx="2724346" cy="2242847"/>
          </a:xfrm>
        </p:spPr>
        <p:txBody>
          <a:bodyPr/>
          <a:lstStyle/>
          <a:p>
            <a:pPr algn="r"/>
            <a:r>
              <a:rPr lang="he-IL" sz="3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-Aharoni" panose="02010701010101010101" pitchFamily="2" charset="-79"/>
                <a:cs typeface="Guttman-Aharoni" panose="02010701010101010101" pitchFamily="2" charset="-79"/>
              </a:rPr>
              <a:t>ארכיטקטורה של המערכת </a:t>
            </a:r>
          </a:p>
        </p:txBody>
      </p:sp>
    </p:spTree>
    <p:extLst>
      <p:ext uri="{BB962C8B-B14F-4D97-AF65-F5344CB8AC3E}">
        <p14:creationId xmlns:p14="http://schemas.microsoft.com/office/powerpoint/2010/main" val="427666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F3C897-A8D9-4E8F-9118-CC1493BF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9" y="2124075"/>
            <a:ext cx="2793159" cy="2266950"/>
          </a:xfrm>
        </p:spPr>
        <p:txBody>
          <a:bodyPr/>
          <a:lstStyle/>
          <a:p>
            <a:pPr algn="r"/>
            <a:r>
              <a:rPr lang="he-IL" sz="8000" dirty="0"/>
              <a:t>הפתרון-חלק א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DE9EF42-D5CE-4BE4-8A9E-96E620803E67}"/>
              </a:ext>
            </a:extLst>
          </p:cNvPr>
          <p:cNvSpPr txBox="1"/>
          <p:nvPr/>
        </p:nvSpPr>
        <p:spPr>
          <a:xfrm flipH="1">
            <a:off x="4772867" y="1162050"/>
            <a:ext cx="7161958" cy="5355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5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ניהול משתמשים:</a:t>
            </a:r>
            <a:endParaRPr lang="en-US" sz="5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1. בזמן ריצת התוכנית יפתח חלון למשתמש ששם יבחר אם הוא משתמש קיים או חדש. 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2. כאשר הוא משתמש קיים עליו להזין את השם משתמש של חשבון הפייסבוק שלו ולהיכנס למערכת .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3. תהיה אפשרות של מחיקת המשתמש מהמערכת או עדכון הסיסמא.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4. אם הוא משתמש חדש עליו לעבור לעמוד "משתמש חדש" ולהקיש שם משתמש וסיסמא של החשבון שלו בפייסבוק, (הפעולה עשויה לקחת מספר שניות עקב בדיקה מול השרת של פייסבוק על נכונות הסיסמא).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5. המשתמשים ישמרו בבסיס נתונים עליו נדבר בהמשך.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12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710181-A111-4B42-805D-2E9F4E922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192098"/>
            <a:ext cx="3137648" cy="4473804"/>
          </a:xfrm>
        </p:spPr>
        <p:txBody>
          <a:bodyPr/>
          <a:lstStyle/>
          <a:p>
            <a:pPr algn="r"/>
            <a:r>
              <a:rPr lang="he-IL" sz="7200" dirty="0">
                <a:latin typeface="Calibri" panose="020F0502020204030204" pitchFamily="34" charset="0"/>
                <a:cs typeface="Calibri" panose="020F0502020204030204" pitchFamily="34" charset="0"/>
              </a:rPr>
              <a:t>דיאגרמה מתארת תהליך טיפול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651B3C9-977E-4BB8-A419-AA964DC4E867}"/>
              </a:ext>
            </a:extLst>
          </p:cNvPr>
          <p:cNvSpPr txBox="1"/>
          <p:nvPr/>
        </p:nvSpPr>
        <p:spPr>
          <a:xfrm>
            <a:off x="10448925" y="129946"/>
            <a:ext cx="86677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א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D343DC9-D90E-4271-872C-5948B35E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19" y="1192098"/>
            <a:ext cx="6467859" cy="56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4D521D-6ECC-44CC-91F2-90A1C1BE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54" y="1697248"/>
            <a:ext cx="3397996" cy="2362200"/>
          </a:xfrm>
        </p:spPr>
        <p:txBody>
          <a:bodyPr>
            <a:noAutofit/>
          </a:bodyPr>
          <a:lstStyle/>
          <a:p>
            <a:pPr algn="ctr"/>
            <a:r>
              <a:rPr lang="he-IL" sz="6600" dirty="0"/>
              <a:t>הפתרון –</a:t>
            </a:r>
            <a:br>
              <a:rPr lang="he-IL" sz="6600" dirty="0"/>
            </a:br>
            <a:r>
              <a:rPr lang="he-IL" sz="6600" dirty="0"/>
              <a:t>חלק ב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29B8D9C-4A72-405C-BE6D-A86D6EFD8D6C}"/>
              </a:ext>
            </a:extLst>
          </p:cNvPr>
          <p:cNvSpPr txBox="1"/>
          <p:nvPr/>
        </p:nvSpPr>
        <p:spPr>
          <a:xfrm>
            <a:off x="4981481" y="1118158"/>
            <a:ext cx="6436565" cy="53860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4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הבאת נתונים על פוסטים מפייסבוק:</a:t>
            </a:r>
          </a:p>
          <a:p>
            <a:pPr algn="r"/>
            <a:r>
              <a:rPr lang="he-IL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e-IL" sz="4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he-IL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כאשר המשתמש רוצה לחפש פוסטים עבור נושא מסוים הוא יקליד את הנושא ומספר הפוסטים שרוצה להציג.</a:t>
            </a:r>
          </a:p>
          <a:p>
            <a:pPr algn="r"/>
            <a:r>
              <a:rPr lang="he-IL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המערכת תיקח את  הנתונים שהכניס המשתמש ותזין אותם בפייסבוק .</a:t>
            </a:r>
          </a:p>
          <a:p>
            <a:pPr algn="r"/>
            <a:r>
              <a:rPr lang="he-IL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3.המערכת  תביא את הנתונים על הפוסטים המבוקשים בעזרת סלניום ותציגם למשתמש.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CB0B46B-526D-40C0-B12C-6131C1018EE8}"/>
              </a:ext>
            </a:extLst>
          </p:cNvPr>
          <p:cNvSpPr txBox="1"/>
          <p:nvPr/>
        </p:nvSpPr>
        <p:spPr>
          <a:xfrm>
            <a:off x="10454326" y="575035"/>
            <a:ext cx="801278" cy="5431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3316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AE674-1724-4438-ACEA-570F64D6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2" y="292231"/>
            <a:ext cx="3219083" cy="5205165"/>
          </a:xfrm>
        </p:spPr>
        <p:txBody>
          <a:bodyPr/>
          <a:lstStyle/>
          <a:p>
            <a:pPr algn="r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דיאגרמה מתארת תהליך טיפול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0835937-E9A3-404A-8CD4-09A69664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257" y="47140"/>
            <a:ext cx="1426588" cy="167654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4B902BE-236F-43F7-8BEF-1FE8D631A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09041"/>
            <a:ext cx="6776720" cy="56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6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801092-5544-44E9-8700-C3C8CEC7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79" y="1238250"/>
            <a:ext cx="2793159" cy="3324225"/>
          </a:xfrm>
        </p:spPr>
        <p:txBody>
          <a:bodyPr/>
          <a:lstStyle/>
          <a:p>
            <a:pPr algn="r"/>
            <a:r>
              <a:rPr lang="he-IL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הפתרון-חלק ג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1A31970-7A2C-41EA-857E-99104A2D49C0}"/>
              </a:ext>
            </a:extLst>
          </p:cNvPr>
          <p:cNvSpPr txBox="1"/>
          <p:nvPr/>
        </p:nvSpPr>
        <p:spPr>
          <a:xfrm>
            <a:off x="4905352" y="2286655"/>
            <a:ext cx="6188915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כאשר יש כבר למשתמש רשימה של פוסטים שרצה לראות הוא יוכל ל: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לשים הערה לפוסט ולשמור אותו.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הבאת פוסטים שמורים לפי נושא חיפוש ואפילו חלק מנושא החיפוש.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הבאת </a:t>
            </a:r>
            <a:r>
              <a:rPr lang="he-IL" sz="2800" u="sng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כל</a:t>
            </a:r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הפוסטים השמורים.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4. מחיקת כל הפוסטים.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5.אפשרות לשמירת פוסט ששמור כבר ולמחוק את הישן.</a:t>
            </a:r>
          </a:p>
          <a:p>
            <a:pPr algn="r"/>
            <a:endParaRPr lang="he-IL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C1D7A07-D2E6-4488-99E8-B222BFB5124B}"/>
              </a:ext>
            </a:extLst>
          </p:cNvPr>
          <p:cNvSpPr txBox="1"/>
          <p:nvPr/>
        </p:nvSpPr>
        <p:spPr>
          <a:xfrm>
            <a:off x="4788696" y="1444109"/>
            <a:ext cx="6422229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4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ניהול הפוסטים של המשתמש:</a:t>
            </a:r>
          </a:p>
        </p:txBody>
      </p:sp>
    </p:spTree>
    <p:extLst>
      <p:ext uri="{BB962C8B-B14F-4D97-AF65-F5344CB8AC3E}">
        <p14:creationId xmlns:p14="http://schemas.microsoft.com/office/powerpoint/2010/main" val="142845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E6B716-939C-42EC-B320-03733EC9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32" y="1457326"/>
            <a:ext cx="3860260" cy="3276600"/>
          </a:xfrm>
        </p:spPr>
        <p:txBody>
          <a:bodyPr>
            <a:noAutofit/>
          </a:bodyPr>
          <a:lstStyle/>
          <a:p>
            <a:pPr algn="r"/>
            <a:r>
              <a:rPr lang="he-IL" sz="6000" b="1" dirty="0">
                <a:latin typeface="Calibri" panose="020F0502020204030204" pitchFamily="34" charset="0"/>
                <a:cs typeface="Calibri" panose="020F0502020204030204" pitchFamily="34" charset="0"/>
              </a:rPr>
              <a:t>דיאגרמה מתארת תהליך טיפול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2911586-E48B-4462-ABEE-0D5EEA9057D8}"/>
              </a:ext>
            </a:extLst>
          </p:cNvPr>
          <p:cNvSpPr txBox="1"/>
          <p:nvPr/>
        </p:nvSpPr>
        <p:spPr>
          <a:xfrm>
            <a:off x="10487025" y="228600"/>
            <a:ext cx="75247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ג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67ED1B4-6BA4-4D6C-A97F-A0C967C44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40" y="1234103"/>
            <a:ext cx="4858428" cy="5315692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2A43CE02-A68E-4C07-AD11-232C48D76EF3}"/>
              </a:ext>
            </a:extLst>
          </p:cNvPr>
          <p:cNvSpPr/>
          <p:nvPr/>
        </p:nvSpPr>
        <p:spPr>
          <a:xfrm flipH="1">
            <a:off x="9367519" y="5522297"/>
            <a:ext cx="91441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341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E2EFC894-D1FD-4877-8304-E9F48805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369" y="1065229"/>
            <a:ext cx="2793159" cy="3404648"/>
          </a:xfrm>
        </p:spPr>
        <p:txBody>
          <a:bodyPr/>
          <a:lstStyle/>
          <a:p>
            <a:pPr algn="ctr"/>
            <a:r>
              <a:rPr kumimoji="0" lang="he-IL" sz="6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הפתרון–</a:t>
            </a:r>
            <a:br>
              <a:rPr kumimoji="0" lang="he-IL" sz="6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</a:br>
            <a:r>
              <a:rPr kumimoji="0" lang="he-IL" sz="6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חלק ד</a:t>
            </a:r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3EF4F34-2D54-4F18-A834-0AD8D50D356C}"/>
              </a:ext>
            </a:extLst>
          </p:cNvPr>
          <p:cNvSpPr txBox="1"/>
          <p:nvPr/>
        </p:nvSpPr>
        <p:spPr>
          <a:xfrm>
            <a:off x="4788964" y="2441542"/>
            <a:ext cx="6551629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יש אפשרות למשתמש לצפות ב10             האחרונים של היסטוריית  החיפושים  שלו.</a:t>
            </a:r>
            <a:endParaRPr lang="en-US" sz="2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he-IL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יש אפשרות למשתמש למחוק את הנושא חיפוש ונטענים 10 נושאי חיפוש הבאים.</a:t>
            </a:r>
          </a:p>
          <a:p>
            <a:pPr algn="r"/>
            <a:r>
              <a:rPr lang="he-IL" sz="2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כאשר המשתמש לוחץ על אייקון החיפוש נושא החיפוש יעבור אוטומטית לתיבת  חיפוש.</a:t>
            </a:r>
          </a:p>
          <a:p>
            <a:endParaRPr lang="he-IL" sz="28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1266DE8-BEDC-4BB8-A0B2-D227EBC44FAB}"/>
              </a:ext>
            </a:extLst>
          </p:cNvPr>
          <p:cNvSpPr txBox="1"/>
          <p:nvPr/>
        </p:nvSpPr>
        <p:spPr>
          <a:xfrm>
            <a:off x="5307436" y="1307915"/>
            <a:ext cx="6033157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ניהול </a:t>
            </a:r>
            <a:r>
              <a:rPr lang="he-IL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היסטוריית</a:t>
            </a:r>
            <a:r>
              <a:rPr lang="he-IL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חיפושים:</a:t>
            </a:r>
          </a:p>
        </p:txBody>
      </p:sp>
    </p:spTree>
    <p:extLst>
      <p:ext uri="{BB962C8B-B14F-4D97-AF65-F5344CB8AC3E}">
        <p14:creationId xmlns:p14="http://schemas.microsoft.com/office/powerpoint/2010/main" val="217770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6810022-3D7B-49EE-AC50-2BCD6633E43C}"/>
              </a:ext>
            </a:extLst>
          </p:cNvPr>
          <p:cNvSpPr txBox="1"/>
          <p:nvPr/>
        </p:nvSpPr>
        <p:spPr>
          <a:xfrm>
            <a:off x="10466725" y="245098"/>
            <a:ext cx="600344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6000" b="1" i="0" u="none" strike="noStrike" kern="1200" cap="none" spc="0" normalizeH="0" baseline="0" noProof="0" dirty="0">
                <a:ln>
                  <a:noFill/>
                </a:ln>
                <a:solidFill>
                  <a:srgbClr val="0E558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ד</a:t>
            </a:r>
          </a:p>
          <a:p>
            <a:endParaRPr lang="he-IL" dirty="0"/>
          </a:p>
        </p:txBody>
      </p:sp>
      <p:sp>
        <p:nvSpPr>
          <p:cNvPr id="9" name="כותרת 8">
            <a:extLst>
              <a:ext uri="{FF2B5EF4-FFF2-40B4-BE49-F238E27FC236}">
                <a16:creationId xmlns:a16="http://schemas.microsoft.com/office/drawing/2014/main" id="{15CFFC94-E1AA-475D-8A3D-CDC09C61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88" y="1866940"/>
            <a:ext cx="4351023" cy="2283824"/>
          </a:xfrm>
        </p:spPr>
        <p:txBody>
          <a:bodyPr/>
          <a:lstStyle/>
          <a:p>
            <a:pPr algn="ctr"/>
            <a:r>
              <a:rPr lang="he-IL" sz="6600" b="1" dirty="0">
                <a:latin typeface="Calibri" panose="020F0502020204030204" pitchFamily="34" charset="0"/>
                <a:cs typeface="Calibri" panose="020F0502020204030204" pitchFamily="34" charset="0"/>
              </a:rPr>
              <a:t>דיאגרמה מתארת תהליך טיפול</a:t>
            </a:r>
            <a:endParaRPr lang="he-IL" sz="66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23697407-434D-4F8A-A771-FC12B8EF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67" y="1276823"/>
            <a:ext cx="3638358" cy="476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88D86B-28FD-4B90-AF37-6D61E179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46" y="901503"/>
            <a:ext cx="9031659" cy="1061757"/>
          </a:xfrm>
        </p:spPr>
        <p:txBody>
          <a:bodyPr/>
          <a:lstStyle/>
          <a:p>
            <a:pPr algn="r"/>
            <a:r>
              <a:rPr lang="he-IL" sz="6000" dirty="0"/>
              <a:t>רקע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362894-DB92-47E6-93C2-348B993EC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343796"/>
            <a:ext cx="8946541" cy="1547532"/>
          </a:xfrm>
        </p:spPr>
        <p:txBody>
          <a:bodyPr/>
          <a:lstStyle/>
          <a:p>
            <a:r>
              <a:rPr lang="he-IL" dirty="0"/>
              <a:t>כיום יש משתמשים רבים בפייסבוק ,רק בישראל ישנם  כ-6 </a:t>
            </a:r>
            <a:r>
              <a:rPr lang="he-IL"/>
              <a:t>מיליון משתמשים.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מדובר ברשת חברתית מאוד נפוצה שמשמשת את  כל  סוגי האוכלוסייה</a:t>
            </a:r>
          </a:p>
          <a:p>
            <a:pPr marL="0" indent="0">
              <a:buNone/>
            </a:pPr>
            <a:r>
              <a:rPr lang="he-IL" dirty="0"/>
              <a:t> כגון מעצבים, סטודנטים ,מורים פרטיים  </a:t>
            </a:r>
            <a:r>
              <a:rPr lang="he-IL" dirty="0" err="1"/>
              <a:t>וכו</a:t>
            </a:r>
            <a:r>
              <a:rPr lang="he-IL" dirty="0"/>
              <a:t> 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DC391F4-81A7-48B2-9C09-BC15D1311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321">
            <a:off x="647171" y="4645328"/>
            <a:ext cx="4672679" cy="95384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D805A82-6DCA-4EE8-A9FD-4EE8B434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10" y="5781674"/>
            <a:ext cx="3636966" cy="36195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062A9FE-69D2-4DCB-90DE-796CDF02B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8552">
            <a:off x="5555699" y="3847120"/>
            <a:ext cx="4070249" cy="22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D4C4D2-58B8-44E8-8BE4-B6A9E20CB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468" y="642612"/>
            <a:ext cx="8825658" cy="938742"/>
          </a:xfrm>
        </p:spPr>
        <p:txBody>
          <a:bodyPr/>
          <a:lstStyle/>
          <a:p>
            <a:pPr algn="r"/>
            <a:r>
              <a:rPr lang="he-IL" b="1" dirty="0"/>
              <a:t>מסד נתונים-</a:t>
            </a:r>
            <a:r>
              <a:rPr lang="en-US" b="1" dirty="0"/>
              <a:t>Sqlite3</a:t>
            </a:r>
            <a:endParaRPr lang="he-IL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809E93-A6F6-4C00-8FDE-8E48B147D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27" y="1894787"/>
            <a:ext cx="7992141" cy="43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6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15F05D40-9DDE-47B2-A0F4-D7EB0FC5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" y="735239"/>
            <a:ext cx="10225846" cy="5204642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5F48465C-3649-4FB0-A083-7D186A8C35A5}"/>
              </a:ext>
            </a:extLst>
          </p:cNvPr>
          <p:cNvSpPr/>
          <p:nvPr/>
        </p:nvSpPr>
        <p:spPr>
          <a:xfrm>
            <a:off x="2245360" y="2915920"/>
            <a:ext cx="1178560" cy="269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posts</a:t>
            </a:r>
            <a:endParaRPr lang="he-IL" sz="1600" b="1" dirty="0">
              <a:solidFill>
                <a:schemeClr val="tx1"/>
              </a:solidFill>
            </a:endParaRPr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677BE29-B72D-4F61-A770-5C6730436E87}"/>
              </a:ext>
            </a:extLst>
          </p:cNvPr>
          <p:cNvSpPr/>
          <p:nvPr/>
        </p:nvSpPr>
        <p:spPr>
          <a:xfrm>
            <a:off x="2245360" y="735239"/>
            <a:ext cx="1178560" cy="269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topics</a:t>
            </a:r>
            <a:endParaRPr lang="he-IL" sz="1200" b="1" dirty="0">
              <a:solidFill>
                <a:schemeClr val="tx1"/>
              </a:solidFill>
            </a:endParaRP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535863A4-922E-4AEC-AB3B-B4F30A9C64A8}"/>
              </a:ext>
            </a:extLst>
          </p:cNvPr>
          <p:cNvSpPr/>
          <p:nvPr/>
        </p:nvSpPr>
        <p:spPr>
          <a:xfrm>
            <a:off x="2245360" y="2054179"/>
            <a:ext cx="1178560" cy="1676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users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2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2F797D-8C48-4372-8EA3-1985E55E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4800" dirty="0"/>
              <a:t>פעולות </a:t>
            </a:r>
            <a:r>
              <a:rPr lang="en-US" sz="4800" dirty="0"/>
              <a:t>CRUD</a:t>
            </a:r>
            <a:endParaRPr lang="he-IL" sz="48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A8AD2B8-756A-41F6-805D-9ABFF1164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2452179"/>
            <a:ext cx="5959356" cy="268247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436CC2E-17F2-4A37-9890-6488B744E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3" y="2452179"/>
            <a:ext cx="5050453" cy="248446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029AC85-37CB-4614-A92F-9DE6A99B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4617827"/>
            <a:ext cx="7590178" cy="73920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8D58E85-05D1-44D3-92D2-CBE594E14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4" y="5225478"/>
            <a:ext cx="8839966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39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C95C4197-27C5-4BBF-8E68-06790863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3" y="2759714"/>
            <a:ext cx="5486401" cy="385247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7A3D374-2002-4235-8A0F-C1E77D2FA675}"/>
              </a:ext>
            </a:extLst>
          </p:cNvPr>
          <p:cNvSpPr txBox="1"/>
          <p:nvPr/>
        </p:nvSpPr>
        <p:spPr>
          <a:xfrm>
            <a:off x="6604986" y="1118587"/>
            <a:ext cx="5069149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600" b="1" dirty="0">
                <a:solidFill>
                  <a:schemeClr val="bg1">
                    <a:lumMod val="85000"/>
                  </a:schemeClr>
                </a:solidFill>
                <a:effectLst>
                  <a:glow rad="127000">
                    <a:schemeClr val="accent1">
                      <a:lumMod val="60000"/>
                      <a:lumOff val="40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Zoom in</a:t>
            </a:r>
            <a:endParaRPr lang="he-IL" sz="9600" b="1" dirty="0">
              <a:solidFill>
                <a:schemeClr val="bg1">
                  <a:lumMod val="85000"/>
                </a:schemeClr>
              </a:solidFill>
              <a:effectLst>
                <a:glow rad="127000">
                  <a:schemeClr val="accent1">
                    <a:lumMod val="60000"/>
                    <a:lumOff val="40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1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02F0261-ACB1-4E82-9C7C-18349E97A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2" y="1126937"/>
            <a:ext cx="5481219" cy="4160519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03D38B66-336D-489B-B0A9-579A1128296E}"/>
              </a:ext>
            </a:extLst>
          </p:cNvPr>
          <p:cNvSpPr/>
          <p:nvPr/>
        </p:nvSpPr>
        <p:spPr>
          <a:xfrm>
            <a:off x="2531229" y="1384286"/>
            <a:ext cx="638691" cy="26033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7BB174F9-6BF4-4AAB-8397-F97C4FA672EB}"/>
              </a:ext>
            </a:extLst>
          </p:cNvPr>
          <p:cNvSpPr/>
          <p:nvPr/>
        </p:nvSpPr>
        <p:spPr>
          <a:xfrm>
            <a:off x="1413510" y="1362723"/>
            <a:ext cx="1171060" cy="55366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826925AE-F5A1-4368-AA53-83F275214E77}"/>
              </a:ext>
            </a:extLst>
          </p:cNvPr>
          <p:cNvSpPr/>
          <p:nvPr/>
        </p:nvSpPr>
        <p:spPr>
          <a:xfrm>
            <a:off x="2796042" y="3313128"/>
            <a:ext cx="1696825" cy="4430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D1E5CF51-B3A9-4C4A-A8A1-76E73C770BC4}"/>
              </a:ext>
            </a:extLst>
          </p:cNvPr>
          <p:cNvCxnSpPr>
            <a:cxnSpLocks/>
          </p:cNvCxnSpPr>
          <p:nvPr/>
        </p:nvCxnSpPr>
        <p:spPr>
          <a:xfrm>
            <a:off x="3580371" y="4239563"/>
            <a:ext cx="0" cy="1749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F2423ED5-C9AF-4946-BB19-EB665F0E4369}"/>
              </a:ext>
            </a:extLst>
          </p:cNvPr>
          <p:cNvSpPr/>
          <p:nvPr/>
        </p:nvSpPr>
        <p:spPr>
          <a:xfrm>
            <a:off x="1228047" y="2068791"/>
            <a:ext cx="1488645" cy="36253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800" dirty="0">
                <a:solidFill>
                  <a:schemeClr val="tx1"/>
                </a:solidFill>
              </a:rPr>
              <a:t>כאן יש להזין שם משתמש והסיסמא לעדכון וללחוץ "עדכן"</a:t>
            </a:r>
            <a:endParaRPr lang="he-IL" sz="1100" dirty="0">
              <a:solidFill>
                <a:schemeClr val="tx1"/>
              </a:solidFill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87F15CF6-E330-41ED-B93F-3E510FBAC8F4}"/>
              </a:ext>
            </a:extLst>
          </p:cNvPr>
          <p:cNvSpPr/>
          <p:nvPr/>
        </p:nvSpPr>
        <p:spPr>
          <a:xfrm flipH="1">
            <a:off x="5338690" y="3845820"/>
            <a:ext cx="904631" cy="11374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900" dirty="0">
                <a:solidFill>
                  <a:schemeClr val="tx1"/>
                </a:solidFill>
              </a:rPr>
              <a:t>באם אתה משתמש חדש יש ללחוץ כאן ולהקיש בעמוד שנפתח את שם המשתמש והסיסמא שלך בפייסבוק</a:t>
            </a:r>
            <a:endParaRPr lang="he-IL" sz="800" dirty="0">
              <a:solidFill>
                <a:schemeClr val="tx1"/>
              </a:solidFill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005C6978-E59A-444F-871B-F1A9C5C9A2BA}"/>
              </a:ext>
            </a:extLst>
          </p:cNvPr>
          <p:cNvSpPr/>
          <p:nvPr/>
        </p:nvSpPr>
        <p:spPr>
          <a:xfrm>
            <a:off x="5338691" y="2780094"/>
            <a:ext cx="904630" cy="98772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900" dirty="0">
                <a:solidFill>
                  <a:schemeClr val="tx1"/>
                </a:solidFill>
              </a:rPr>
              <a:t>אם הנך משתמש קיים עליך להזין שם משתמש של </a:t>
            </a:r>
            <a:r>
              <a:rPr lang="he-IL" sz="900" dirty="0" err="1">
                <a:solidFill>
                  <a:schemeClr val="tx1"/>
                </a:solidFill>
              </a:rPr>
              <a:t>הפייסבוק</a:t>
            </a:r>
            <a:r>
              <a:rPr lang="he-IL" sz="900" dirty="0">
                <a:solidFill>
                  <a:schemeClr val="tx1"/>
                </a:solidFill>
              </a:rPr>
              <a:t> שלך ולהתחבר</a:t>
            </a:r>
            <a:endParaRPr lang="he-IL" sz="1200" dirty="0">
              <a:solidFill>
                <a:schemeClr val="tx1"/>
              </a:solidFill>
            </a:endParaRPr>
          </a:p>
        </p:txBody>
      </p: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C59A9F9A-BC7F-4469-87A6-98F6899C9B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6170" y="1992589"/>
            <a:ext cx="152399" cy="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D3F59A04-9FA4-4999-8A92-9964E7BFBF46}"/>
              </a:ext>
            </a:extLst>
          </p:cNvPr>
          <p:cNvCxnSpPr>
            <a:stCxn id="6" idx="4"/>
          </p:cNvCxnSpPr>
          <p:nvPr/>
        </p:nvCxnSpPr>
        <p:spPr>
          <a:xfrm flipV="1">
            <a:off x="2850575" y="1639556"/>
            <a:ext cx="3115" cy="5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7C8FE711-08F7-4326-BE9B-A6D8E517866F}"/>
              </a:ext>
            </a:extLst>
          </p:cNvPr>
          <p:cNvCxnSpPr>
            <a:cxnSpLocks/>
            <a:stCxn id="6" idx="4"/>
          </p:cNvCxnSpPr>
          <p:nvPr/>
        </p:nvCxnSpPr>
        <p:spPr>
          <a:xfrm rot="5400000">
            <a:off x="2478818" y="1697033"/>
            <a:ext cx="424168" cy="31934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אליפסה 28">
            <a:extLst>
              <a:ext uri="{FF2B5EF4-FFF2-40B4-BE49-F238E27FC236}">
                <a16:creationId xmlns:a16="http://schemas.microsoft.com/office/drawing/2014/main" id="{61EA44B0-341C-4218-B9D2-26C7CBFDFA02}"/>
              </a:ext>
            </a:extLst>
          </p:cNvPr>
          <p:cNvSpPr/>
          <p:nvPr/>
        </p:nvSpPr>
        <p:spPr>
          <a:xfrm>
            <a:off x="2777970" y="2868653"/>
            <a:ext cx="1696825" cy="4430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אליפסה 29">
            <a:extLst>
              <a:ext uri="{FF2B5EF4-FFF2-40B4-BE49-F238E27FC236}">
                <a16:creationId xmlns:a16="http://schemas.microsoft.com/office/drawing/2014/main" id="{148CB467-D808-465A-B725-0DA6CDEE15CE}"/>
              </a:ext>
            </a:extLst>
          </p:cNvPr>
          <p:cNvSpPr/>
          <p:nvPr/>
        </p:nvSpPr>
        <p:spPr>
          <a:xfrm>
            <a:off x="2892226" y="3888446"/>
            <a:ext cx="1376290" cy="35111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אליפסה 30">
            <a:extLst>
              <a:ext uri="{FF2B5EF4-FFF2-40B4-BE49-F238E27FC236}">
                <a16:creationId xmlns:a16="http://schemas.microsoft.com/office/drawing/2014/main" id="{08DC6A7D-2038-4C72-B8DA-CBC7E7351462}"/>
              </a:ext>
            </a:extLst>
          </p:cNvPr>
          <p:cNvSpPr/>
          <p:nvPr/>
        </p:nvSpPr>
        <p:spPr>
          <a:xfrm>
            <a:off x="4254891" y="2410795"/>
            <a:ext cx="1365351" cy="37443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: מרפקי 32">
            <a:extLst>
              <a:ext uri="{FF2B5EF4-FFF2-40B4-BE49-F238E27FC236}">
                <a16:creationId xmlns:a16="http://schemas.microsoft.com/office/drawing/2014/main" id="{BF76591D-6DE7-44FE-BCCF-D47061AF0DB8}"/>
              </a:ext>
            </a:extLst>
          </p:cNvPr>
          <p:cNvCxnSpPr>
            <a:stCxn id="29" idx="6"/>
            <a:endCxn id="31" idx="4"/>
          </p:cNvCxnSpPr>
          <p:nvPr/>
        </p:nvCxnSpPr>
        <p:spPr>
          <a:xfrm flipV="1">
            <a:off x="4474795" y="2785227"/>
            <a:ext cx="462772" cy="3049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מחבר ישר 34">
            <a:extLst>
              <a:ext uri="{FF2B5EF4-FFF2-40B4-BE49-F238E27FC236}">
                <a16:creationId xmlns:a16="http://schemas.microsoft.com/office/drawing/2014/main" id="{FFCF7F2B-CE6E-4AE4-92EA-25EC16203333}"/>
              </a:ext>
            </a:extLst>
          </p:cNvPr>
          <p:cNvCxnSpPr>
            <a:cxnSpLocks/>
          </p:cNvCxnSpPr>
          <p:nvPr/>
        </p:nvCxnSpPr>
        <p:spPr>
          <a:xfrm>
            <a:off x="4937566" y="3090183"/>
            <a:ext cx="406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: מרפקי 37">
            <a:extLst>
              <a:ext uri="{FF2B5EF4-FFF2-40B4-BE49-F238E27FC236}">
                <a16:creationId xmlns:a16="http://schemas.microsoft.com/office/drawing/2014/main" id="{F6E54384-8613-42AB-A161-E85343BE2FDA}"/>
              </a:ext>
            </a:extLst>
          </p:cNvPr>
          <p:cNvCxnSpPr>
            <a:cxnSpLocks/>
            <a:stCxn id="8" idx="6"/>
            <a:endCxn id="14" idx="3"/>
          </p:cNvCxnSpPr>
          <p:nvPr/>
        </p:nvCxnSpPr>
        <p:spPr>
          <a:xfrm>
            <a:off x="4492867" y="3534658"/>
            <a:ext cx="845823" cy="8798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מלבן: פינות מעוגלות 42">
            <a:extLst>
              <a:ext uri="{FF2B5EF4-FFF2-40B4-BE49-F238E27FC236}">
                <a16:creationId xmlns:a16="http://schemas.microsoft.com/office/drawing/2014/main" id="{5071F0E7-48B5-43FB-9496-F114755ACDE4}"/>
              </a:ext>
            </a:extLst>
          </p:cNvPr>
          <p:cNvSpPr/>
          <p:nvPr/>
        </p:nvSpPr>
        <p:spPr>
          <a:xfrm>
            <a:off x="3190802" y="4427194"/>
            <a:ext cx="845817" cy="1749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700" dirty="0">
                <a:solidFill>
                  <a:schemeClr val="tx1"/>
                </a:solidFill>
              </a:rPr>
              <a:t>ליציאה </a:t>
            </a:r>
            <a:r>
              <a:rPr lang="he-IL" sz="700" dirty="0" err="1">
                <a:solidFill>
                  <a:schemeClr val="tx1"/>
                </a:solidFill>
              </a:rPr>
              <a:t>מהתכנית</a:t>
            </a:r>
            <a:endParaRPr lang="he-IL" sz="700" dirty="0">
              <a:solidFill>
                <a:schemeClr val="tx1"/>
              </a:solidFill>
            </a:endParaRP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2903A49B-D754-44BB-ADEF-DDB5499516D4}"/>
              </a:ext>
            </a:extLst>
          </p:cNvPr>
          <p:cNvSpPr txBox="1"/>
          <p:nvPr/>
        </p:nvSpPr>
        <p:spPr>
          <a:xfrm>
            <a:off x="6894729" y="1362723"/>
            <a:ext cx="4251092" cy="19697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200" dirty="0">
                <a:solidFill>
                  <a:schemeClr val="bg1">
                    <a:lumMod val="85000"/>
                  </a:schemeClr>
                </a:solidFill>
              </a:rPr>
              <a:t>עמוד משתמש קיים: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אפשר לראות  את האפשרויות הבאות:</a:t>
            </a:r>
          </a:p>
          <a:p>
            <a:pPr algn="r"/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- כניסה </a:t>
            </a:r>
          </a:p>
          <a:p>
            <a:pPr algn="r"/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- לעבור לעמוד משתמש חדש</a:t>
            </a:r>
          </a:p>
          <a:p>
            <a:pPr algn="r"/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- אפשרות לעדכון סיסמא</a:t>
            </a:r>
          </a:p>
          <a:p>
            <a:pPr algn="r"/>
            <a:r>
              <a:rPr lang="he-IL" dirty="0">
                <a:solidFill>
                  <a:schemeClr val="bg1">
                    <a:lumMod val="85000"/>
                  </a:schemeClr>
                </a:solidFill>
              </a:rPr>
              <a:t>- אפשרות למחיקת משתמש (בעמוד הבא)</a:t>
            </a:r>
          </a:p>
        </p:txBody>
      </p:sp>
    </p:spTree>
    <p:extLst>
      <p:ext uri="{BB962C8B-B14F-4D97-AF65-F5344CB8AC3E}">
        <p14:creationId xmlns:p14="http://schemas.microsoft.com/office/powerpoint/2010/main" val="3939552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FDD2B521-F486-4BD7-9DD7-B1BE929D7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33" y="802662"/>
            <a:ext cx="8116477" cy="5252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אליפסה 8">
            <a:extLst>
              <a:ext uri="{FF2B5EF4-FFF2-40B4-BE49-F238E27FC236}">
                <a16:creationId xmlns:a16="http://schemas.microsoft.com/office/drawing/2014/main" id="{4A0E1D2C-8464-4BEF-A957-11A69C6C976B}"/>
              </a:ext>
            </a:extLst>
          </p:cNvPr>
          <p:cNvSpPr/>
          <p:nvPr/>
        </p:nvSpPr>
        <p:spPr>
          <a:xfrm>
            <a:off x="1755348" y="1099402"/>
            <a:ext cx="1696825" cy="4430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3E7E3FAB-7860-4EAD-81F1-B6888CF0CF54}"/>
              </a:ext>
            </a:extLst>
          </p:cNvPr>
          <p:cNvSpPr/>
          <p:nvPr/>
        </p:nvSpPr>
        <p:spPr>
          <a:xfrm>
            <a:off x="3369295" y="1097437"/>
            <a:ext cx="1004741" cy="4430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62176AA7-6879-4AC3-BB65-A2659EEDE868}"/>
              </a:ext>
            </a:extLst>
          </p:cNvPr>
          <p:cNvCxnSpPr>
            <a:cxnSpLocks/>
          </p:cNvCxnSpPr>
          <p:nvPr/>
        </p:nvCxnSpPr>
        <p:spPr>
          <a:xfrm>
            <a:off x="2459009" y="1761635"/>
            <a:ext cx="144751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06ADA907-7117-4A28-B77A-51FBBCC6AE42}"/>
              </a:ext>
            </a:extLst>
          </p:cNvPr>
          <p:cNvCxnSpPr>
            <a:cxnSpLocks/>
          </p:cNvCxnSpPr>
          <p:nvPr/>
        </p:nvCxnSpPr>
        <p:spPr>
          <a:xfrm>
            <a:off x="3871665" y="1529107"/>
            <a:ext cx="0" cy="161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4BEAD71C-4755-483E-9CBC-33052AD0F9A4}"/>
              </a:ext>
            </a:extLst>
          </p:cNvPr>
          <p:cNvCxnSpPr>
            <a:cxnSpLocks/>
          </p:cNvCxnSpPr>
          <p:nvPr/>
        </p:nvCxnSpPr>
        <p:spPr>
          <a:xfrm>
            <a:off x="2603760" y="1558958"/>
            <a:ext cx="0" cy="1928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מלבן: פינות מעוגלות 26">
            <a:extLst>
              <a:ext uri="{FF2B5EF4-FFF2-40B4-BE49-F238E27FC236}">
                <a16:creationId xmlns:a16="http://schemas.microsoft.com/office/drawing/2014/main" id="{069478E9-9B0B-4188-928E-3A877F6D1C57}"/>
              </a:ext>
            </a:extLst>
          </p:cNvPr>
          <p:cNvSpPr/>
          <p:nvPr/>
        </p:nvSpPr>
        <p:spPr>
          <a:xfrm>
            <a:off x="3048979" y="1698397"/>
            <a:ext cx="1696825" cy="4359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מוחק את כל הנתונים של משתמש זה </a:t>
            </a:r>
            <a:r>
              <a:rPr lang="he-IL" sz="1100" dirty="0" err="1">
                <a:solidFill>
                  <a:schemeClr val="tx1"/>
                </a:solidFill>
              </a:rPr>
              <a:t>מהדאטה</a:t>
            </a:r>
            <a:r>
              <a:rPr lang="he-IL" sz="1100" dirty="0">
                <a:solidFill>
                  <a:schemeClr val="tx1"/>
                </a:solidFill>
              </a:rPr>
              <a:t> </a:t>
            </a:r>
            <a:r>
              <a:rPr lang="he-IL" sz="1100" dirty="0" err="1">
                <a:solidFill>
                  <a:schemeClr val="tx1"/>
                </a:solidFill>
              </a:rPr>
              <a:t>בייס</a:t>
            </a:r>
            <a:endParaRPr lang="he-IL" sz="1100" dirty="0">
              <a:solidFill>
                <a:schemeClr val="tx1"/>
              </a:solidFill>
            </a:endParaRPr>
          </a:p>
        </p:txBody>
      </p:sp>
      <p:sp>
        <p:nvSpPr>
          <p:cNvPr id="30" name="מלבן: פינות מעוגלות 29">
            <a:extLst>
              <a:ext uri="{FF2B5EF4-FFF2-40B4-BE49-F238E27FC236}">
                <a16:creationId xmlns:a16="http://schemas.microsoft.com/office/drawing/2014/main" id="{674B10E6-E9A4-46D9-971C-5E040FE5C9C4}"/>
              </a:ext>
            </a:extLst>
          </p:cNvPr>
          <p:cNvSpPr/>
          <p:nvPr/>
        </p:nvSpPr>
        <p:spPr>
          <a:xfrm>
            <a:off x="970364" y="1619055"/>
            <a:ext cx="1488645" cy="4705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כאן יש להזין את שם המשתמש למחיקה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42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7E3CC6F-4F52-47C6-BBF3-F9AC48744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55010"/>
            <a:ext cx="7874000" cy="502483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7330564-9C68-4B48-A992-3493ED60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48" y="3342643"/>
            <a:ext cx="2418080" cy="2720540"/>
          </a:xfrm>
          <a:prstGeom prst="rect">
            <a:avLst/>
          </a:prstGeom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7E1BB8D1-24A3-463A-A7C8-3028098E74CC}"/>
              </a:ext>
            </a:extLst>
          </p:cNvPr>
          <p:cNvSpPr/>
          <p:nvPr/>
        </p:nvSpPr>
        <p:spPr>
          <a:xfrm>
            <a:off x="7269481" y="1395648"/>
            <a:ext cx="1264920" cy="401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1E09744F-0ADD-440F-BF5D-CA0F2E413B86}"/>
              </a:ext>
            </a:extLst>
          </p:cNvPr>
          <p:cNvSpPr/>
          <p:nvPr/>
        </p:nvSpPr>
        <p:spPr>
          <a:xfrm>
            <a:off x="1826260" y="1811019"/>
            <a:ext cx="556261" cy="401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EF9B130A-B46D-415F-A84B-3D55808BA106}"/>
              </a:ext>
            </a:extLst>
          </p:cNvPr>
          <p:cNvSpPr/>
          <p:nvPr/>
        </p:nvSpPr>
        <p:spPr>
          <a:xfrm>
            <a:off x="5453382" y="1765300"/>
            <a:ext cx="1920240" cy="3911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4C607C49-018E-4C7A-BA88-42E901C1EFCD}"/>
              </a:ext>
            </a:extLst>
          </p:cNvPr>
          <p:cNvSpPr/>
          <p:nvPr/>
        </p:nvSpPr>
        <p:spPr>
          <a:xfrm>
            <a:off x="5059680" y="4033519"/>
            <a:ext cx="965200" cy="34543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5FFF9490-184E-4FDD-9C71-2CB4755124C3}"/>
              </a:ext>
            </a:extLst>
          </p:cNvPr>
          <p:cNvSpPr/>
          <p:nvPr/>
        </p:nvSpPr>
        <p:spPr>
          <a:xfrm>
            <a:off x="660401" y="3022599"/>
            <a:ext cx="4683759" cy="4013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CB4FF5AE-F2D1-4368-B54D-79FF89E15BC7}"/>
              </a:ext>
            </a:extLst>
          </p:cNvPr>
          <p:cNvSpPr/>
          <p:nvPr/>
        </p:nvSpPr>
        <p:spPr>
          <a:xfrm>
            <a:off x="5953761" y="2966720"/>
            <a:ext cx="1920240" cy="5791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FA68D0C4-A4F8-449F-A81C-09B16D0CA7CE}"/>
              </a:ext>
            </a:extLst>
          </p:cNvPr>
          <p:cNvSpPr/>
          <p:nvPr/>
        </p:nvSpPr>
        <p:spPr>
          <a:xfrm>
            <a:off x="7589520" y="3561079"/>
            <a:ext cx="492760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6FD940D9-6EC6-49A1-B8E2-A8593BFB5B72}"/>
              </a:ext>
            </a:extLst>
          </p:cNvPr>
          <p:cNvSpPr/>
          <p:nvPr/>
        </p:nvSpPr>
        <p:spPr>
          <a:xfrm>
            <a:off x="776221" y="2413000"/>
            <a:ext cx="1215141" cy="47244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50" dirty="0">
                <a:solidFill>
                  <a:schemeClr val="tx1"/>
                </a:solidFill>
              </a:rPr>
              <a:t>כאן יוצג את כותב הפוסט, התוכן, התאריך והקישור.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F3E31EB3-DE61-4E18-9CB3-73B50821ECF4}"/>
              </a:ext>
            </a:extLst>
          </p:cNvPr>
          <p:cNvSpPr/>
          <p:nvPr/>
        </p:nvSpPr>
        <p:spPr>
          <a:xfrm>
            <a:off x="6319215" y="2412998"/>
            <a:ext cx="1204274" cy="4013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לכתיבת הערות על הפוסט</a:t>
            </a:r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1FC5AB54-1EAF-440A-8C4F-04D416A03769}"/>
              </a:ext>
            </a:extLst>
          </p:cNvPr>
          <p:cNvSpPr/>
          <p:nvPr/>
        </p:nvSpPr>
        <p:spPr>
          <a:xfrm>
            <a:off x="1539238" y="1501138"/>
            <a:ext cx="1215141" cy="209552"/>
          </a:xfrm>
          <a:prstGeom prst="roundRect">
            <a:avLst>
              <a:gd name="adj" fmla="val 1844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50" dirty="0">
                <a:solidFill>
                  <a:schemeClr val="tx1"/>
                </a:solidFill>
              </a:rPr>
              <a:t>היסטוריית חיפושים</a:t>
            </a:r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B7B01DC6-E55B-4295-A388-9330850C0582}"/>
              </a:ext>
            </a:extLst>
          </p:cNvPr>
          <p:cNvSpPr/>
          <p:nvPr/>
        </p:nvSpPr>
        <p:spPr>
          <a:xfrm>
            <a:off x="4137661" y="1811019"/>
            <a:ext cx="1330960" cy="2895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A2C89902-6161-4D11-8767-1865E3B9BDBC}"/>
              </a:ext>
            </a:extLst>
          </p:cNvPr>
          <p:cNvSpPr/>
          <p:nvPr/>
        </p:nvSpPr>
        <p:spPr>
          <a:xfrm>
            <a:off x="660401" y="1341118"/>
            <a:ext cx="556261" cy="401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64A9BD5B-8DC4-4D89-A6C3-040DC2576743}"/>
              </a:ext>
            </a:extLst>
          </p:cNvPr>
          <p:cNvSpPr/>
          <p:nvPr/>
        </p:nvSpPr>
        <p:spPr>
          <a:xfrm>
            <a:off x="737870" y="3515357"/>
            <a:ext cx="984249" cy="401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5C48993B-B9E6-4230-BFD6-A708848C0246}"/>
              </a:ext>
            </a:extLst>
          </p:cNvPr>
          <p:cNvSpPr/>
          <p:nvPr/>
        </p:nvSpPr>
        <p:spPr>
          <a:xfrm>
            <a:off x="3364997" y="2727960"/>
            <a:ext cx="2515615" cy="4013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B0467239-AE31-4692-B89B-831FCB8C2133}"/>
              </a:ext>
            </a:extLst>
          </p:cNvPr>
          <p:cNvCxnSpPr>
            <a:cxnSpLocks/>
          </p:cNvCxnSpPr>
          <p:nvPr/>
        </p:nvCxnSpPr>
        <p:spPr>
          <a:xfrm flipV="1">
            <a:off x="1722119" y="2885442"/>
            <a:ext cx="0" cy="17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75614E33-2D93-4E0A-95A6-85D4C70473D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104391" y="1706880"/>
            <a:ext cx="0" cy="104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0D60E9BE-D65C-4727-B1C5-93B9FCFB295C}"/>
              </a:ext>
            </a:extLst>
          </p:cNvPr>
          <p:cNvSpPr/>
          <p:nvPr/>
        </p:nvSpPr>
        <p:spPr>
          <a:xfrm>
            <a:off x="682751" y="1859279"/>
            <a:ext cx="556261" cy="353061"/>
          </a:xfrm>
          <a:prstGeom prst="roundRect">
            <a:avLst>
              <a:gd name="adj" fmla="val 18448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900" dirty="0">
                <a:solidFill>
                  <a:schemeClr val="tx1"/>
                </a:solidFill>
              </a:rPr>
              <a:t>לסגירת </a:t>
            </a:r>
            <a:r>
              <a:rPr lang="he-IL" sz="900" dirty="0" err="1">
                <a:solidFill>
                  <a:schemeClr val="tx1"/>
                </a:solidFill>
              </a:rPr>
              <a:t>התכנית</a:t>
            </a:r>
            <a:endParaRPr lang="he-IL" sz="900" dirty="0">
              <a:solidFill>
                <a:schemeClr val="tx1"/>
              </a:solidFill>
            </a:endParaRPr>
          </a:p>
        </p:txBody>
      </p:sp>
      <p:cxnSp>
        <p:nvCxnSpPr>
          <p:cNvPr id="34" name="מחבר ישר 33">
            <a:extLst>
              <a:ext uri="{FF2B5EF4-FFF2-40B4-BE49-F238E27FC236}">
                <a16:creationId xmlns:a16="http://schemas.microsoft.com/office/drawing/2014/main" id="{DC58794B-5A08-4203-B01F-B7708936A6B1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938532" y="1742440"/>
            <a:ext cx="0" cy="14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ישר 37">
            <a:extLst>
              <a:ext uri="{FF2B5EF4-FFF2-40B4-BE49-F238E27FC236}">
                <a16:creationId xmlns:a16="http://schemas.microsoft.com/office/drawing/2014/main" id="{D3761283-8A1E-47B0-8474-2EC9F7F2343B}"/>
              </a:ext>
            </a:extLst>
          </p:cNvPr>
          <p:cNvCxnSpPr>
            <a:stCxn id="23" idx="0"/>
          </p:cNvCxnSpPr>
          <p:nvPr/>
        </p:nvCxnSpPr>
        <p:spPr>
          <a:xfrm flipV="1">
            <a:off x="1229995" y="3352958"/>
            <a:ext cx="9017" cy="162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מחבר ישר 39">
            <a:extLst>
              <a:ext uri="{FF2B5EF4-FFF2-40B4-BE49-F238E27FC236}">
                <a16:creationId xmlns:a16="http://schemas.microsoft.com/office/drawing/2014/main" id="{A2CD7ACD-ABDF-4D4D-A854-77365889E090}"/>
              </a:ext>
            </a:extLst>
          </p:cNvPr>
          <p:cNvCxnSpPr>
            <a:stCxn id="24" idx="2"/>
            <a:endCxn id="24" idx="2"/>
          </p:cNvCxnSpPr>
          <p:nvPr/>
        </p:nvCxnSpPr>
        <p:spPr>
          <a:xfrm>
            <a:off x="3364997" y="292862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מחבר: מרפקי 41">
            <a:extLst>
              <a:ext uri="{FF2B5EF4-FFF2-40B4-BE49-F238E27FC236}">
                <a16:creationId xmlns:a16="http://schemas.microsoft.com/office/drawing/2014/main" id="{00859107-DE3C-4491-9DD6-64DD802B7F53}"/>
              </a:ext>
            </a:extLst>
          </p:cNvPr>
          <p:cNvCxnSpPr>
            <a:cxnSpLocks/>
            <a:stCxn id="24" idx="2"/>
            <a:endCxn id="44" idx="3"/>
          </p:cNvCxnSpPr>
          <p:nvPr/>
        </p:nvCxnSpPr>
        <p:spPr>
          <a:xfrm rot="10800000">
            <a:off x="3023487" y="2660015"/>
            <a:ext cx="341511" cy="268607"/>
          </a:xfrm>
          <a:prstGeom prst="bentConnector3">
            <a:avLst>
              <a:gd name="adj1" fmla="val 488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מלבן: פינות מעוגלות 43">
            <a:extLst>
              <a:ext uri="{FF2B5EF4-FFF2-40B4-BE49-F238E27FC236}">
                <a16:creationId xmlns:a16="http://schemas.microsoft.com/office/drawing/2014/main" id="{0A825330-4E77-4F80-A3CD-1B3B53B317C9}"/>
              </a:ext>
            </a:extLst>
          </p:cNvPr>
          <p:cNvSpPr/>
          <p:nvPr/>
        </p:nvSpPr>
        <p:spPr>
          <a:xfrm>
            <a:off x="2231774" y="2332989"/>
            <a:ext cx="791712" cy="654050"/>
          </a:xfrm>
          <a:prstGeom prst="roundRect">
            <a:avLst>
              <a:gd name="adj" fmla="val 2637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800" dirty="0">
                <a:solidFill>
                  <a:schemeClr val="tx1"/>
                </a:solidFill>
              </a:rPr>
              <a:t>הצגת נושא החיפוש וכמות הפוסטים שחיפשו</a:t>
            </a:r>
            <a:endParaRPr lang="he-IL" sz="1050" dirty="0">
              <a:solidFill>
                <a:schemeClr val="tx1"/>
              </a:solidFill>
            </a:endParaRPr>
          </a:p>
        </p:txBody>
      </p:sp>
      <p:sp>
        <p:nvSpPr>
          <p:cNvPr id="51" name="מלבן: פינות מעוגלות 50">
            <a:extLst>
              <a:ext uri="{FF2B5EF4-FFF2-40B4-BE49-F238E27FC236}">
                <a16:creationId xmlns:a16="http://schemas.microsoft.com/office/drawing/2014/main" id="{BFDADB01-76D0-48F8-B1D8-A52C015F6C0C}"/>
              </a:ext>
            </a:extLst>
          </p:cNvPr>
          <p:cNvSpPr/>
          <p:nvPr/>
        </p:nvSpPr>
        <p:spPr>
          <a:xfrm>
            <a:off x="4214505" y="4070983"/>
            <a:ext cx="639311" cy="270510"/>
          </a:xfrm>
          <a:prstGeom prst="roundRect">
            <a:avLst>
              <a:gd name="adj" fmla="val 26379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600" dirty="0">
                <a:solidFill>
                  <a:schemeClr val="tx1"/>
                </a:solidFill>
              </a:rPr>
              <a:t>כאשר הפוסט לצפייה </a:t>
            </a:r>
            <a:endParaRPr lang="he-IL" sz="900" dirty="0">
              <a:solidFill>
                <a:schemeClr val="tx1"/>
              </a:solidFill>
            </a:endParaRPr>
          </a:p>
        </p:txBody>
      </p:sp>
      <p:cxnSp>
        <p:nvCxnSpPr>
          <p:cNvPr id="55" name="מחבר ישר 54">
            <a:extLst>
              <a:ext uri="{FF2B5EF4-FFF2-40B4-BE49-F238E27FC236}">
                <a16:creationId xmlns:a16="http://schemas.microsoft.com/office/drawing/2014/main" id="{69EF4ADA-2450-4429-9BCE-43599730006E}"/>
              </a:ext>
            </a:extLst>
          </p:cNvPr>
          <p:cNvCxnSpPr>
            <a:stCxn id="10" idx="2"/>
            <a:endCxn id="51" idx="3"/>
          </p:cNvCxnSpPr>
          <p:nvPr/>
        </p:nvCxnSpPr>
        <p:spPr>
          <a:xfrm flipH="1" flipV="1">
            <a:off x="4853816" y="4206238"/>
            <a:ext cx="2058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0AC99171-823D-40B2-8A6B-6D7123A3A8E4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 flipH="1">
            <a:off x="6913881" y="2814320"/>
            <a:ext cx="7471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מלבן: פינות מעוגלות 61">
            <a:extLst>
              <a:ext uri="{FF2B5EF4-FFF2-40B4-BE49-F238E27FC236}">
                <a16:creationId xmlns:a16="http://schemas.microsoft.com/office/drawing/2014/main" id="{633A8627-AB95-4458-8725-C4B7167594F5}"/>
              </a:ext>
            </a:extLst>
          </p:cNvPr>
          <p:cNvSpPr/>
          <p:nvPr/>
        </p:nvSpPr>
        <p:spPr>
          <a:xfrm>
            <a:off x="7640729" y="4070983"/>
            <a:ext cx="644854" cy="4013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לשמירת הפוסט</a:t>
            </a:r>
          </a:p>
        </p:txBody>
      </p:sp>
      <p:cxnSp>
        <p:nvCxnSpPr>
          <p:cNvPr id="64" name="מחבר ישר 63">
            <a:extLst>
              <a:ext uri="{FF2B5EF4-FFF2-40B4-BE49-F238E27FC236}">
                <a16:creationId xmlns:a16="http://schemas.microsoft.com/office/drawing/2014/main" id="{8102D45A-A472-4819-A422-ADCA4CDAAC7F}"/>
              </a:ext>
            </a:extLst>
          </p:cNvPr>
          <p:cNvCxnSpPr>
            <a:stCxn id="13" idx="4"/>
          </p:cNvCxnSpPr>
          <p:nvPr/>
        </p:nvCxnSpPr>
        <p:spPr>
          <a:xfrm>
            <a:off x="7835900" y="3916679"/>
            <a:ext cx="38101" cy="15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מלבן: פינות מעוגלות 65">
            <a:extLst>
              <a:ext uri="{FF2B5EF4-FFF2-40B4-BE49-F238E27FC236}">
                <a16:creationId xmlns:a16="http://schemas.microsoft.com/office/drawing/2014/main" id="{60AA214A-13BE-42F1-B84E-98908222AC7C}"/>
              </a:ext>
            </a:extLst>
          </p:cNvPr>
          <p:cNvSpPr/>
          <p:nvPr/>
        </p:nvSpPr>
        <p:spPr>
          <a:xfrm>
            <a:off x="4260716" y="1321710"/>
            <a:ext cx="2119765" cy="4013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נושא החיפוש וכמות פוסטים לחיפוש</a:t>
            </a:r>
          </a:p>
        </p:txBody>
      </p:sp>
      <p:cxnSp>
        <p:nvCxnSpPr>
          <p:cNvPr id="71" name="מחבר ישר 70">
            <a:extLst>
              <a:ext uri="{FF2B5EF4-FFF2-40B4-BE49-F238E27FC236}">
                <a16:creationId xmlns:a16="http://schemas.microsoft.com/office/drawing/2014/main" id="{5EFB8385-D849-40D2-8B86-974A1A514502}"/>
              </a:ext>
            </a:extLst>
          </p:cNvPr>
          <p:cNvCxnSpPr>
            <a:stCxn id="21" idx="0"/>
          </p:cNvCxnSpPr>
          <p:nvPr/>
        </p:nvCxnSpPr>
        <p:spPr>
          <a:xfrm flipV="1">
            <a:off x="4803141" y="1706880"/>
            <a:ext cx="0" cy="104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מחבר ישר 72">
            <a:extLst>
              <a:ext uri="{FF2B5EF4-FFF2-40B4-BE49-F238E27FC236}">
                <a16:creationId xmlns:a16="http://schemas.microsoft.com/office/drawing/2014/main" id="{1AB93C1B-08CB-4932-85F5-E45744521BD0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722620" y="1723032"/>
            <a:ext cx="11975" cy="99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מחבר ישר 74">
            <a:extLst>
              <a:ext uri="{FF2B5EF4-FFF2-40B4-BE49-F238E27FC236}">
                <a16:creationId xmlns:a16="http://schemas.microsoft.com/office/drawing/2014/main" id="{52332A88-8628-434F-8B65-904A4DBBAC44}"/>
              </a:ext>
            </a:extLst>
          </p:cNvPr>
          <p:cNvCxnSpPr>
            <a:stCxn id="7" idx="4"/>
          </p:cNvCxnSpPr>
          <p:nvPr/>
        </p:nvCxnSpPr>
        <p:spPr>
          <a:xfrm>
            <a:off x="7901941" y="1796970"/>
            <a:ext cx="7619" cy="158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מלבן: פינות מעוגלות 75">
            <a:extLst>
              <a:ext uri="{FF2B5EF4-FFF2-40B4-BE49-F238E27FC236}">
                <a16:creationId xmlns:a16="http://schemas.microsoft.com/office/drawing/2014/main" id="{C5E001A5-B230-4586-9B83-17E47C69E693}"/>
              </a:ext>
            </a:extLst>
          </p:cNvPr>
          <p:cNvSpPr/>
          <p:nvPr/>
        </p:nvSpPr>
        <p:spPr>
          <a:xfrm>
            <a:off x="7523489" y="1963419"/>
            <a:ext cx="693412" cy="39079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800" dirty="0">
                <a:solidFill>
                  <a:schemeClr val="tx1"/>
                </a:solidFill>
              </a:rPr>
              <a:t>שם של המשתמש </a:t>
            </a:r>
            <a:r>
              <a:rPr lang="he-IL" sz="800" dirty="0" err="1">
                <a:solidFill>
                  <a:schemeClr val="tx1"/>
                </a:solidFill>
              </a:rPr>
              <a:t>מהפייסבוק</a:t>
            </a:r>
            <a:endParaRPr lang="he-IL" sz="800" dirty="0">
              <a:solidFill>
                <a:schemeClr val="tx1"/>
              </a:solidFill>
            </a:endParaRPr>
          </a:p>
        </p:txBody>
      </p:sp>
      <p:sp>
        <p:nvSpPr>
          <p:cNvPr id="77" name="אליפסה 76">
            <a:extLst>
              <a:ext uri="{FF2B5EF4-FFF2-40B4-BE49-F238E27FC236}">
                <a16:creationId xmlns:a16="http://schemas.microsoft.com/office/drawing/2014/main" id="{AC46F529-D6CE-47F1-AEE5-E62B85926469}"/>
              </a:ext>
            </a:extLst>
          </p:cNvPr>
          <p:cNvSpPr/>
          <p:nvPr/>
        </p:nvSpPr>
        <p:spPr>
          <a:xfrm>
            <a:off x="9481820" y="3512558"/>
            <a:ext cx="492760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8" name="אליפסה 77">
            <a:extLst>
              <a:ext uri="{FF2B5EF4-FFF2-40B4-BE49-F238E27FC236}">
                <a16:creationId xmlns:a16="http://schemas.microsoft.com/office/drawing/2014/main" id="{CEF96F7D-7F0B-4FF1-92C3-3BCE6CAF8906}"/>
              </a:ext>
            </a:extLst>
          </p:cNvPr>
          <p:cNvSpPr/>
          <p:nvPr/>
        </p:nvSpPr>
        <p:spPr>
          <a:xfrm>
            <a:off x="8729980" y="3812728"/>
            <a:ext cx="492760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9" name="אליפסה 78">
            <a:extLst>
              <a:ext uri="{FF2B5EF4-FFF2-40B4-BE49-F238E27FC236}">
                <a16:creationId xmlns:a16="http://schemas.microsoft.com/office/drawing/2014/main" id="{F70B6226-86B8-4B5E-B662-68C3F92D8C12}"/>
              </a:ext>
            </a:extLst>
          </p:cNvPr>
          <p:cNvSpPr/>
          <p:nvPr/>
        </p:nvSpPr>
        <p:spPr>
          <a:xfrm>
            <a:off x="9013190" y="5227158"/>
            <a:ext cx="705104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0" name="מלבן: פינות מעוגלות 79">
            <a:extLst>
              <a:ext uri="{FF2B5EF4-FFF2-40B4-BE49-F238E27FC236}">
                <a16:creationId xmlns:a16="http://schemas.microsoft.com/office/drawing/2014/main" id="{6E068442-64BC-4287-BB9F-493250979773}"/>
              </a:ext>
            </a:extLst>
          </p:cNvPr>
          <p:cNvSpPr/>
          <p:nvPr/>
        </p:nvSpPr>
        <p:spPr>
          <a:xfrm>
            <a:off x="10045003" y="3997324"/>
            <a:ext cx="826196" cy="34200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לחיפוש הנושא</a:t>
            </a:r>
          </a:p>
        </p:txBody>
      </p:sp>
      <p:sp>
        <p:nvSpPr>
          <p:cNvPr id="81" name="מלבן: פינות מעוגלות 80">
            <a:extLst>
              <a:ext uri="{FF2B5EF4-FFF2-40B4-BE49-F238E27FC236}">
                <a16:creationId xmlns:a16="http://schemas.microsoft.com/office/drawing/2014/main" id="{39344FD0-D8E1-45DF-A742-9AD110180DB4}"/>
              </a:ext>
            </a:extLst>
          </p:cNvPr>
          <p:cNvSpPr/>
          <p:nvPr/>
        </p:nvSpPr>
        <p:spPr>
          <a:xfrm>
            <a:off x="10053740" y="3545840"/>
            <a:ext cx="826197" cy="4013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למחיקת אותו הנושא</a:t>
            </a:r>
          </a:p>
        </p:txBody>
      </p:sp>
      <p:sp>
        <p:nvSpPr>
          <p:cNvPr id="82" name="מלבן: פינות מעוגלות 81">
            <a:extLst>
              <a:ext uri="{FF2B5EF4-FFF2-40B4-BE49-F238E27FC236}">
                <a16:creationId xmlns:a16="http://schemas.microsoft.com/office/drawing/2014/main" id="{23AC6802-7D09-4458-BF8C-8D729625D841}"/>
              </a:ext>
            </a:extLst>
          </p:cNvPr>
          <p:cNvSpPr/>
          <p:nvPr/>
        </p:nvSpPr>
        <p:spPr>
          <a:xfrm>
            <a:off x="10045003" y="5167374"/>
            <a:ext cx="826196" cy="50190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למחיקת כל היסטוריית החיפושים</a:t>
            </a:r>
          </a:p>
        </p:txBody>
      </p:sp>
      <p:cxnSp>
        <p:nvCxnSpPr>
          <p:cNvPr id="84" name="מחבר: מרפקי 83">
            <a:extLst>
              <a:ext uri="{FF2B5EF4-FFF2-40B4-BE49-F238E27FC236}">
                <a16:creationId xmlns:a16="http://schemas.microsoft.com/office/drawing/2014/main" id="{8617B575-B279-46D2-944D-2C43098CBD31}"/>
              </a:ext>
            </a:extLst>
          </p:cNvPr>
          <p:cNvCxnSpPr>
            <a:cxnSpLocks/>
            <a:stCxn id="78" idx="6"/>
            <a:endCxn id="80" idx="1"/>
          </p:cNvCxnSpPr>
          <p:nvPr/>
        </p:nvCxnSpPr>
        <p:spPr>
          <a:xfrm>
            <a:off x="9222740" y="3990528"/>
            <a:ext cx="822263" cy="177800"/>
          </a:xfrm>
          <a:prstGeom prst="bentConnector3">
            <a:avLst>
              <a:gd name="adj1" fmla="val 336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מחבר ישר 88">
            <a:extLst>
              <a:ext uri="{FF2B5EF4-FFF2-40B4-BE49-F238E27FC236}">
                <a16:creationId xmlns:a16="http://schemas.microsoft.com/office/drawing/2014/main" id="{1D9CA578-18EF-415E-AD49-E82B70B6C393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9974580" y="3690358"/>
            <a:ext cx="70422" cy="1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מחבר ישר 90">
            <a:extLst>
              <a:ext uri="{FF2B5EF4-FFF2-40B4-BE49-F238E27FC236}">
                <a16:creationId xmlns:a16="http://schemas.microsoft.com/office/drawing/2014/main" id="{92303461-C121-4E0B-BBC5-F54F8D33B777}"/>
              </a:ext>
            </a:extLst>
          </p:cNvPr>
          <p:cNvCxnSpPr>
            <a:cxnSpLocks/>
            <a:stCxn id="79" idx="6"/>
            <a:endCxn id="82" idx="1"/>
          </p:cNvCxnSpPr>
          <p:nvPr/>
        </p:nvCxnSpPr>
        <p:spPr>
          <a:xfrm>
            <a:off x="9718294" y="5404958"/>
            <a:ext cx="326709" cy="1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תיבת טקסט 107">
            <a:extLst>
              <a:ext uri="{FF2B5EF4-FFF2-40B4-BE49-F238E27FC236}">
                <a16:creationId xmlns:a16="http://schemas.microsoft.com/office/drawing/2014/main" id="{235FFC71-35AD-4603-A0FE-F6E7CAF39027}"/>
              </a:ext>
            </a:extLst>
          </p:cNvPr>
          <p:cNvSpPr txBox="1"/>
          <p:nvPr/>
        </p:nvSpPr>
        <p:spPr>
          <a:xfrm>
            <a:off x="8342248" y="1495913"/>
            <a:ext cx="337869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>
                <a:solidFill>
                  <a:schemeClr val="bg1">
                    <a:lumMod val="85000"/>
                  </a:schemeClr>
                </a:solidFill>
              </a:rPr>
              <a:t>עמוד ניהול הפוסטים, </a:t>
            </a:r>
          </a:p>
          <a:p>
            <a:pPr algn="ctr"/>
            <a:r>
              <a:rPr lang="he-IL" sz="2800" dirty="0">
                <a:solidFill>
                  <a:schemeClr val="bg1">
                    <a:lumMod val="85000"/>
                  </a:schemeClr>
                </a:solidFill>
              </a:rPr>
              <a:t>וניהול היסטוריית החיפושים</a:t>
            </a:r>
          </a:p>
        </p:txBody>
      </p:sp>
    </p:spTree>
    <p:extLst>
      <p:ext uri="{BB962C8B-B14F-4D97-AF65-F5344CB8AC3E}">
        <p14:creationId xmlns:p14="http://schemas.microsoft.com/office/powerpoint/2010/main" val="1863574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699BEB3-B717-4FCB-A97B-AC078BC7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941547"/>
            <a:ext cx="7813040" cy="5153920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853A97C5-DBCC-4E80-B711-2F861212D094}"/>
              </a:ext>
            </a:extLst>
          </p:cNvPr>
          <p:cNvSpPr/>
          <p:nvPr/>
        </p:nvSpPr>
        <p:spPr>
          <a:xfrm>
            <a:off x="7907020" y="2783840"/>
            <a:ext cx="1115059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C7488917-5E74-4476-A633-1088F48BB704}"/>
              </a:ext>
            </a:extLst>
          </p:cNvPr>
          <p:cNvSpPr/>
          <p:nvPr/>
        </p:nvSpPr>
        <p:spPr>
          <a:xfrm>
            <a:off x="8308817" y="3557696"/>
            <a:ext cx="323815" cy="28195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730793A4-96D2-4F94-974B-2C8D3354C2B8}"/>
              </a:ext>
            </a:extLst>
          </p:cNvPr>
          <p:cNvSpPr/>
          <p:nvPr/>
        </p:nvSpPr>
        <p:spPr>
          <a:xfrm>
            <a:off x="8645984" y="3562787"/>
            <a:ext cx="311592" cy="2777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A0E524B6-F4AF-4320-8E3B-4E36AD100DEC}"/>
              </a:ext>
            </a:extLst>
          </p:cNvPr>
          <p:cNvSpPr/>
          <p:nvPr/>
        </p:nvSpPr>
        <p:spPr>
          <a:xfrm>
            <a:off x="2298700" y="1275080"/>
            <a:ext cx="1663700" cy="3556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1A63962D-36A2-420F-AFFB-C6FA6BDACFAE}"/>
              </a:ext>
            </a:extLst>
          </p:cNvPr>
          <p:cNvSpPr/>
          <p:nvPr/>
        </p:nvSpPr>
        <p:spPr>
          <a:xfrm>
            <a:off x="6689011" y="2367089"/>
            <a:ext cx="1115058" cy="73166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800" dirty="0">
                <a:solidFill>
                  <a:schemeClr val="tx1"/>
                </a:solidFill>
              </a:rPr>
              <a:t>למחיקת כל הפוסטים</a:t>
            </a:r>
          </a:p>
          <a:p>
            <a:pPr algn="ctr"/>
            <a:r>
              <a:rPr lang="he-IL" sz="800" dirty="0">
                <a:solidFill>
                  <a:schemeClr val="tx1"/>
                </a:solidFill>
              </a:rPr>
              <a:t> [בעמוד כל השמורים את כולם, ובעמוד שלפי נושא את אותו נושא]</a:t>
            </a:r>
            <a:r>
              <a:rPr lang="he-IL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1E2EAD43-715F-4010-8C6A-20249007F44A}"/>
              </a:ext>
            </a:extLst>
          </p:cNvPr>
          <p:cNvSpPr/>
          <p:nvPr/>
        </p:nvSpPr>
        <p:spPr>
          <a:xfrm>
            <a:off x="7645400" y="3577450"/>
            <a:ext cx="563880" cy="3556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לעדכון הפוסט</a:t>
            </a:r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2C714B39-25B2-4C33-80DE-5A223FD27308}"/>
              </a:ext>
            </a:extLst>
          </p:cNvPr>
          <p:cNvSpPr/>
          <p:nvPr/>
        </p:nvSpPr>
        <p:spPr>
          <a:xfrm>
            <a:off x="8346440" y="3973733"/>
            <a:ext cx="636712" cy="40132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למחיקת הפוסט</a:t>
            </a:r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EF209926-36EE-41E6-885E-AB6096511B4D}"/>
              </a:ext>
            </a:extLst>
          </p:cNvPr>
          <p:cNvSpPr/>
          <p:nvPr/>
        </p:nvSpPr>
        <p:spPr>
          <a:xfrm>
            <a:off x="1262380" y="1587500"/>
            <a:ext cx="982980" cy="1439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C25FB16A-2209-4F03-955C-4320B6D9CC49}"/>
              </a:ext>
            </a:extLst>
          </p:cNvPr>
          <p:cNvSpPr/>
          <p:nvPr/>
        </p:nvSpPr>
        <p:spPr>
          <a:xfrm>
            <a:off x="1262380" y="1303020"/>
            <a:ext cx="1010920" cy="28448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6D397484-C684-49A3-A673-DFBB3E4B3B3E}"/>
              </a:ext>
            </a:extLst>
          </p:cNvPr>
          <p:cNvCxnSpPr>
            <a:stCxn id="6" idx="2"/>
          </p:cNvCxnSpPr>
          <p:nvPr/>
        </p:nvCxnSpPr>
        <p:spPr>
          <a:xfrm flipH="1">
            <a:off x="7804069" y="2961640"/>
            <a:ext cx="102951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6BB9C040-1A65-498F-BF89-8E42C88621EE}"/>
              </a:ext>
            </a:extLst>
          </p:cNvPr>
          <p:cNvCxnSpPr>
            <a:cxnSpLocks/>
          </p:cNvCxnSpPr>
          <p:nvPr/>
        </p:nvCxnSpPr>
        <p:spPr>
          <a:xfrm>
            <a:off x="8803640" y="3860789"/>
            <a:ext cx="0" cy="112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62E30C8C-DC49-464B-8337-AF98700334BA}"/>
              </a:ext>
            </a:extLst>
          </p:cNvPr>
          <p:cNvCxnSpPr>
            <a:stCxn id="16" idx="3"/>
          </p:cNvCxnSpPr>
          <p:nvPr/>
        </p:nvCxnSpPr>
        <p:spPr>
          <a:xfrm>
            <a:off x="8209280" y="3755250"/>
            <a:ext cx="13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מלבן: פינות מעוגלות 26">
            <a:extLst>
              <a:ext uri="{FF2B5EF4-FFF2-40B4-BE49-F238E27FC236}">
                <a16:creationId xmlns:a16="http://schemas.microsoft.com/office/drawing/2014/main" id="{22C0ED2A-E107-46EE-8EE7-064143564254}"/>
              </a:ext>
            </a:extLst>
          </p:cNvPr>
          <p:cNvSpPr/>
          <p:nvPr/>
        </p:nvSpPr>
        <p:spPr>
          <a:xfrm>
            <a:off x="2477154" y="873758"/>
            <a:ext cx="1066495" cy="294642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000" dirty="0">
                <a:solidFill>
                  <a:schemeClr val="tx1"/>
                </a:solidFill>
              </a:rPr>
              <a:t>לחיפוש לפי נושא</a:t>
            </a:r>
          </a:p>
        </p:txBody>
      </p: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EB60032B-4B34-48EF-B7C2-7BA2F67F392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130550" y="1168400"/>
            <a:ext cx="0" cy="106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5E18FA1-EDD5-45E3-9DEF-6E2B7557143C}"/>
              </a:ext>
            </a:extLst>
          </p:cNvPr>
          <p:cNvSpPr txBox="1"/>
          <p:nvPr/>
        </p:nvSpPr>
        <p:spPr>
          <a:xfrm>
            <a:off x="9047481" y="1303020"/>
            <a:ext cx="258826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solidFill>
                  <a:schemeClr val="bg1">
                    <a:lumMod val="85000"/>
                  </a:schemeClr>
                </a:solidFill>
              </a:rPr>
              <a:t>עמוד ניהול פוסטים שמורים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11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AB1169C-16FE-4A86-BB37-BA630B3B1F83}"/>
              </a:ext>
            </a:extLst>
          </p:cNvPr>
          <p:cNvSpPr txBox="1"/>
          <p:nvPr/>
        </p:nvSpPr>
        <p:spPr>
          <a:xfrm>
            <a:off x="1757680" y="924560"/>
            <a:ext cx="830072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solidFill>
                  <a:schemeClr val="bg1">
                    <a:lumMod val="75000"/>
                  </a:schemeClr>
                </a:solidFill>
              </a:rPr>
              <a:t>דוגמאות מיוחדות לחלקים מהקוד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E30E9F3-B586-4A21-BF07-27EF7F86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387600"/>
            <a:ext cx="7813039" cy="415544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4A7566B-6ED3-4436-AE59-65CB732C2D68}"/>
              </a:ext>
            </a:extLst>
          </p:cNvPr>
          <p:cNvSpPr txBox="1"/>
          <p:nvPr/>
        </p:nvSpPr>
        <p:spPr>
          <a:xfrm>
            <a:off x="7970754" y="2712720"/>
            <a:ext cx="383516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solidFill>
                  <a:schemeClr val="tx2"/>
                </a:solidFill>
              </a:rPr>
              <a:t>הקוד שאחראי על </a:t>
            </a:r>
            <a:r>
              <a:rPr lang="he-IL" sz="2400" dirty="0" err="1">
                <a:solidFill>
                  <a:schemeClr val="tx2"/>
                </a:solidFill>
              </a:rPr>
              <a:t>לוגין</a:t>
            </a:r>
            <a:r>
              <a:rPr lang="he-IL" sz="2400" dirty="0">
                <a:solidFill>
                  <a:schemeClr val="tx2"/>
                </a:solidFill>
              </a:rPr>
              <a:t> </a:t>
            </a:r>
            <a:r>
              <a:rPr lang="he-IL" sz="2400" dirty="0" err="1">
                <a:solidFill>
                  <a:schemeClr val="tx2"/>
                </a:solidFill>
              </a:rPr>
              <a:t>לפייסבוק</a:t>
            </a:r>
            <a:r>
              <a:rPr lang="he-IL" sz="2400" dirty="0">
                <a:solidFill>
                  <a:schemeClr val="tx2"/>
                </a:solidFill>
              </a:rPr>
              <a:t> בצורה אוטומטית ע"י</a:t>
            </a:r>
          </a:p>
          <a:p>
            <a:pPr algn="r"/>
            <a:r>
              <a:rPr lang="en-US" sz="2400" dirty="0">
                <a:solidFill>
                  <a:schemeClr val="tx2"/>
                </a:solidFill>
              </a:rPr>
              <a:t>Selenium</a:t>
            </a:r>
            <a:endParaRPr lang="he-IL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9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650E74AD-6F15-47F6-9B69-FCDFA634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1483361"/>
            <a:ext cx="8443225" cy="3241039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398B8A9-023A-451B-BCA4-1117325410F3}"/>
              </a:ext>
            </a:extLst>
          </p:cNvPr>
          <p:cNvSpPr txBox="1"/>
          <p:nvPr/>
        </p:nvSpPr>
        <p:spPr>
          <a:xfrm>
            <a:off x="1478412" y="579120"/>
            <a:ext cx="791958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/>
              <a:t>הקוד שאחראי למציאת התאריך של הפוסט ע"י אוטומציה בסלניום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D471608-6811-4DCE-99D4-3D5DFB34EE11}"/>
              </a:ext>
            </a:extLst>
          </p:cNvPr>
          <p:cNvSpPr txBox="1"/>
          <p:nvPr/>
        </p:nvSpPr>
        <p:spPr>
          <a:xfrm>
            <a:off x="7396480" y="2226717"/>
            <a:ext cx="453136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/>
              <a:t>קוד זה מיועד לחיפוש רק כאשר מדובר במשתמש ישן ,</a:t>
            </a:r>
          </a:p>
          <a:p>
            <a:pPr algn="r"/>
            <a:r>
              <a:rPr lang="he-IL" dirty="0"/>
              <a:t>כאשר מדובר במשתמש חדש קוד זה לא מתקיים עקב שינוי בתגי ה</a:t>
            </a:r>
          </a:p>
          <a:p>
            <a:pPr algn="r"/>
            <a:r>
              <a:rPr lang="en-US" dirty="0"/>
              <a:t>Html</a:t>
            </a:r>
          </a:p>
          <a:p>
            <a:pPr algn="r"/>
            <a:r>
              <a:rPr lang="he-IL" dirty="0"/>
              <a:t>וניווט זה לא קיים.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46341F3-FD84-4B8E-A05F-D03C7CB94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8" y="5467756"/>
            <a:ext cx="9983065" cy="609653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9D1036C-3DBE-46D0-85DA-CEDE2FCCDB46}"/>
              </a:ext>
            </a:extLst>
          </p:cNvPr>
          <p:cNvSpPr txBox="1"/>
          <p:nvPr/>
        </p:nvSpPr>
        <p:spPr>
          <a:xfrm>
            <a:off x="750230" y="4911412"/>
            <a:ext cx="5029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קוד זה משמש למציאת התאריך במשתמש  חדש</a:t>
            </a:r>
          </a:p>
        </p:txBody>
      </p:sp>
    </p:spTree>
    <p:extLst>
      <p:ext uri="{BB962C8B-B14F-4D97-AF65-F5344CB8AC3E}">
        <p14:creationId xmlns:p14="http://schemas.microsoft.com/office/powerpoint/2010/main" val="369857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D46D51-0206-4AFF-9D9F-38002B4F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703" y="945093"/>
            <a:ext cx="8761413" cy="706964"/>
          </a:xfrm>
        </p:spPr>
        <p:txBody>
          <a:bodyPr/>
          <a:lstStyle/>
          <a:p>
            <a:pPr algn="ctr"/>
            <a:r>
              <a:rPr lang="he-IL" sz="5400" dirty="0"/>
              <a:t>הבעיה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149E22E-948B-4208-8E36-79B5FEFB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79" y="1889075"/>
            <a:ext cx="7642942" cy="4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08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529C716B-1D30-432F-B4B5-DE915F07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58670"/>
              </p:ext>
            </p:extLst>
          </p:nvPr>
        </p:nvGraphicFramePr>
        <p:xfrm>
          <a:off x="614363" y="2314575"/>
          <a:ext cx="10958512" cy="4546775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761359">
                  <a:extLst>
                    <a:ext uri="{9D8B030D-6E8A-4147-A177-3AD203B41FA5}">
                      <a16:colId xmlns:a16="http://schemas.microsoft.com/office/drawing/2014/main" val="2735771170"/>
                    </a:ext>
                  </a:extLst>
                </a:gridCol>
                <a:gridCol w="1116710">
                  <a:extLst>
                    <a:ext uri="{9D8B030D-6E8A-4147-A177-3AD203B41FA5}">
                      <a16:colId xmlns:a16="http://schemas.microsoft.com/office/drawing/2014/main" val="1937426053"/>
                    </a:ext>
                  </a:extLst>
                </a:gridCol>
                <a:gridCol w="1979681">
                  <a:extLst>
                    <a:ext uri="{9D8B030D-6E8A-4147-A177-3AD203B41FA5}">
                      <a16:colId xmlns:a16="http://schemas.microsoft.com/office/drawing/2014/main" val="2370786464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01892902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54751043"/>
                    </a:ext>
                  </a:extLst>
                </a:gridCol>
                <a:gridCol w="804441">
                  <a:extLst>
                    <a:ext uri="{9D8B030D-6E8A-4147-A177-3AD203B41FA5}">
                      <a16:colId xmlns:a16="http://schemas.microsoft.com/office/drawing/2014/main" val="3908027737"/>
                    </a:ext>
                  </a:extLst>
                </a:gridCol>
                <a:gridCol w="623435">
                  <a:extLst>
                    <a:ext uri="{9D8B030D-6E8A-4147-A177-3AD203B41FA5}">
                      <a16:colId xmlns:a16="http://schemas.microsoft.com/office/drawing/2014/main" val="1114280444"/>
                    </a:ext>
                  </a:extLst>
                </a:gridCol>
                <a:gridCol w="830268">
                  <a:extLst>
                    <a:ext uri="{9D8B030D-6E8A-4147-A177-3AD203B41FA5}">
                      <a16:colId xmlns:a16="http://schemas.microsoft.com/office/drawing/2014/main" val="989775305"/>
                    </a:ext>
                  </a:extLst>
                </a:gridCol>
                <a:gridCol w="1143451">
                  <a:extLst>
                    <a:ext uri="{9D8B030D-6E8A-4147-A177-3AD203B41FA5}">
                      <a16:colId xmlns:a16="http://schemas.microsoft.com/office/drawing/2014/main" val="4027080471"/>
                    </a:ext>
                  </a:extLst>
                </a:gridCol>
                <a:gridCol w="627101">
                  <a:extLst>
                    <a:ext uri="{9D8B030D-6E8A-4147-A177-3AD203B41FA5}">
                      <a16:colId xmlns:a16="http://schemas.microsoft.com/office/drawing/2014/main" val="1701512531"/>
                    </a:ext>
                  </a:extLst>
                </a:gridCol>
                <a:gridCol w="719516">
                  <a:extLst>
                    <a:ext uri="{9D8B030D-6E8A-4147-A177-3AD203B41FA5}">
                      <a16:colId xmlns:a16="http://schemas.microsoft.com/office/drawing/2014/main" val="296250835"/>
                    </a:ext>
                  </a:extLst>
                </a:gridCol>
              </a:tblGrid>
              <a:tr h="728170"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שם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קישור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תיאור כללי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הכנסת נתונים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קריאת נתונים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ממשק למשתמש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פירסום פוסט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ניהול פוסטים שמורים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שמירה עם הערות לפוסט וחיפוש שמורים לפי נושא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לצורך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פיתוח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לצורך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בדיקות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extLst>
                  <a:ext uri="{0D108BD9-81ED-4DB2-BD59-A6C34878D82A}">
                    <a16:rowId xmlns:a16="http://schemas.microsoft.com/office/drawing/2014/main" val="2344757080"/>
                  </a:ext>
                </a:extLst>
              </a:tr>
              <a:tr h="1100782">
                <a:tc>
                  <a:txBody>
                    <a:bodyPr/>
                    <a:lstStyle/>
                    <a:p>
                      <a:pPr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</a:pPr>
                      <a:r>
                        <a:rPr lang="he-IL" sz="1200" kern="0" dirty="0">
                          <a:solidFill>
                            <a:schemeClr val="tx1"/>
                          </a:solidFill>
                          <a:effectLst/>
                        </a:rPr>
                        <a:t>בחינת </a:t>
                      </a:r>
                      <a:r>
                        <a:rPr lang="he-IL" sz="1200" kern="0" dirty="0" err="1">
                          <a:solidFill>
                            <a:schemeClr val="tx1"/>
                          </a:solidFill>
                          <a:effectLst/>
                        </a:rPr>
                        <a:t>פייסבוק</a:t>
                      </a:r>
                      <a:r>
                        <a:rPr lang="he-IL" sz="1200" kern="0" dirty="0">
                          <a:solidFill>
                            <a:schemeClr val="tx1"/>
                          </a:solidFill>
                          <a:effectLst/>
                        </a:rPr>
                        <a:t> לשיתוף חוויות פשע באמצעות סלניום</a:t>
                      </a:r>
                      <a:endParaRPr lang="en-US" sz="1200" kern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u="sng" dirty="0">
                          <a:solidFill>
                            <a:schemeClr val="tx2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קישור למאמר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</a:rPr>
                        <a:t>במחקר זה, נוצר אוסף אינטרנט מותאם כדי לאסוף פוסטים בפייסבוק עם חוויות פשע.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</a:rPr>
                        <a:t>כן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extLst>
                  <a:ext uri="{0D108BD9-81ED-4DB2-BD59-A6C34878D82A}">
                    <a16:rowId xmlns:a16="http://schemas.microsoft.com/office/drawing/2014/main" val="220852252"/>
                  </a:ext>
                </a:extLst>
              </a:tr>
              <a:tr h="742100"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בוט  פייסבוק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u="sng" dirty="0">
                          <a:solidFill>
                            <a:schemeClr val="tx2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קישור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בוט שמבצע פירסום  פוסט ושליחת הודעה לחבר בפייסבוק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</a:rPr>
                        <a:t>לא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extLst>
                  <a:ext uri="{0D108BD9-81ED-4DB2-BD59-A6C34878D82A}">
                    <a16:rowId xmlns:a16="http://schemas.microsoft.com/office/drawing/2014/main" val="694813158"/>
                  </a:ext>
                </a:extLst>
              </a:tr>
              <a:tr h="989467"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solidFill>
                            <a:schemeClr val="tx1"/>
                          </a:solidFill>
                          <a:effectLst/>
                        </a:rPr>
                        <a:t>בוט בפייסבוק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u="sng" dirty="0">
                          <a:solidFill>
                            <a:schemeClr val="tx2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קישור</a:t>
                      </a:r>
                      <a:endParaRPr lang="en-US" sz="12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הבוט מאפשר להוריד את כל התמונות שלך מהפייסבוק ולשמור למחשב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</a:rPr>
                        <a:t>לא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extLst>
                  <a:ext uri="{0D108BD9-81ED-4DB2-BD59-A6C34878D82A}">
                    <a16:rowId xmlns:a16="http://schemas.microsoft.com/office/drawing/2014/main" val="1844461365"/>
                  </a:ext>
                </a:extLst>
              </a:tr>
              <a:tr h="982906"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</a:rPr>
                        <a:t>שמירת פוסטים  בפייסבוק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פייסבוק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תכונה של פייסבוק שמאפשרת שמירת פוסטים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לא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>
                          <a:effectLst/>
                        </a:rPr>
                        <a:t>כן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200" dirty="0">
                          <a:effectLst/>
                        </a:rPr>
                        <a:t>לא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236" marR="65236" marT="0" marB="0"/>
                </a:tc>
                <a:extLst>
                  <a:ext uri="{0D108BD9-81ED-4DB2-BD59-A6C34878D82A}">
                    <a16:rowId xmlns:a16="http://schemas.microsoft.com/office/drawing/2014/main" val="3499426286"/>
                  </a:ext>
                </a:extLst>
              </a:tr>
            </a:tbl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B37CD77-235E-4263-807F-1496E25FEC61}"/>
              </a:ext>
            </a:extLst>
          </p:cNvPr>
          <p:cNvSpPr txBox="1"/>
          <p:nvPr/>
        </p:nvSpPr>
        <p:spPr>
          <a:xfrm>
            <a:off x="4524376" y="809625"/>
            <a:ext cx="4086224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סקר שוק</a:t>
            </a:r>
          </a:p>
        </p:txBody>
      </p:sp>
    </p:spTree>
    <p:extLst>
      <p:ext uri="{BB962C8B-B14F-4D97-AF65-F5344CB8AC3E}">
        <p14:creationId xmlns:p14="http://schemas.microsoft.com/office/powerpoint/2010/main" val="24297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7AB48B-E61B-4111-9A1D-082E5A2C3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988" y="941032"/>
            <a:ext cx="3657781" cy="2660584"/>
          </a:xfrm>
        </p:spPr>
        <p:txBody>
          <a:bodyPr/>
          <a:lstStyle/>
          <a:p>
            <a:pPr algn="ctr"/>
            <a:r>
              <a:rPr lang="he-IL" sz="6600" dirty="0">
                <a:effectLst>
                  <a:glow rad="127000">
                    <a:schemeClr val="accent1">
                      <a:lumMod val="60000"/>
                      <a:lumOff val="40000"/>
                      <a:alpha val="5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endPos="0" dir="5400000" sy="-100000" algn="bl" rotWithShape="0"/>
                </a:effectLst>
              </a:rPr>
              <a:t>הטמעת הפרויקט</a:t>
            </a:r>
            <a:r>
              <a:rPr lang="he-IL" sz="6000" dirty="0">
                <a:effectLst>
                  <a:glow rad="127000">
                    <a:schemeClr val="accent1">
                      <a:lumMod val="60000"/>
                      <a:lumOff val="40000"/>
                      <a:alpha val="5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endPos="0" dir="5400000" sy="-100000" algn="bl" rotWithShape="0"/>
                </a:effectLst>
              </a:rPr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108164B-183A-4F86-9172-265E5B391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77" y="1300643"/>
            <a:ext cx="4353018" cy="4256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423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51B7DBEF-03AF-4156-8E95-D8460D3C8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71261"/>
              </p:ext>
            </p:extLst>
          </p:nvPr>
        </p:nvGraphicFramePr>
        <p:xfrm>
          <a:off x="896645" y="949910"/>
          <a:ext cx="9440909" cy="512241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75133">
                  <a:extLst>
                    <a:ext uri="{9D8B030D-6E8A-4147-A177-3AD203B41FA5}">
                      <a16:colId xmlns:a16="http://schemas.microsoft.com/office/drawing/2014/main" val="754306463"/>
                    </a:ext>
                  </a:extLst>
                </a:gridCol>
                <a:gridCol w="3447440">
                  <a:extLst>
                    <a:ext uri="{9D8B030D-6E8A-4147-A177-3AD203B41FA5}">
                      <a16:colId xmlns:a16="http://schemas.microsoft.com/office/drawing/2014/main" val="1031904227"/>
                    </a:ext>
                  </a:extLst>
                </a:gridCol>
                <a:gridCol w="3508176">
                  <a:extLst>
                    <a:ext uri="{9D8B030D-6E8A-4147-A177-3AD203B41FA5}">
                      <a16:colId xmlns:a16="http://schemas.microsoft.com/office/drawing/2014/main" val="2565325784"/>
                    </a:ext>
                  </a:extLst>
                </a:gridCol>
                <a:gridCol w="910160">
                  <a:extLst>
                    <a:ext uri="{9D8B030D-6E8A-4147-A177-3AD203B41FA5}">
                      <a16:colId xmlns:a16="http://schemas.microsoft.com/office/drawing/2014/main" val="2343987133"/>
                    </a:ext>
                  </a:extLst>
                </a:gridCol>
              </a:tblGrid>
              <a:tr h="97085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  <a:p>
                      <a:pPr algn="ctr" rtl="1"/>
                      <a:r>
                        <a:rPr lang="he-IL" dirty="0"/>
                        <a:t>שם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  <a:p>
                      <a:pPr rtl="1"/>
                      <a:r>
                        <a:rPr lang="he-IL" dirty="0"/>
                        <a:t>האם הייתה לך תועלת במערכת?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אילו שיפורים היית רוצה שיהיה בהמשך  או האם הייתה בעיה כלשהיא?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800" dirty="0"/>
                        <a:t>תוקן ושופר?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91802"/>
                  </a:ext>
                </a:extLst>
              </a:tr>
              <a:tr h="1423914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  <a:p>
                      <a:pPr algn="ctr" rtl="1"/>
                      <a:r>
                        <a:rPr lang="en-US" sz="1600" dirty="0"/>
                        <a:t>Shirley Barazani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ממשק מאד נוח ומובן, מציג את הפוסטים בצורה מסודרת עם אפשרות להערה זה הוסיף לי מאוד.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זה היה יפה אם השם שלי מפייסבוק היה רשום למעלה בעמוד .</a:t>
                      </a:r>
                    </a:p>
                    <a:p>
                      <a:pPr rtl="1"/>
                      <a:r>
                        <a:rPr lang="he-IL" sz="1600" dirty="0"/>
                        <a:t>והייתה בעיה עם התאריך של אחד מהפוסטים שלא היה נכון.</a:t>
                      </a:r>
                    </a:p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      </a:t>
                      </a:r>
                    </a:p>
                    <a:p>
                      <a:pPr rtl="1"/>
                      <a:endParaRPr lang="he-IL" sz="1600" dirty="0"/>
                    </a:p>
                    <a:p>
                      <a:pPr rtl="1"/>
                      <a:r>
                        <a:rPr lang="he-IL" sz="1600" dirty="0"/>
                        <a:t>    כן</a:t>
                      </a:r>
                      <a:endParaRPr lang="he-IL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54694"/>
                  </a:ext>
                </a:extLst>
              </a:tr>
              <a:tr h="1336098">
                <a:tc>
                  <a:txBody>
                    <a:bodyPr/>
                    <a:lstStyle/>
                    <a:p>
                      <a:pPr rtl="1"/>
                      <a:endParaRPr lang="en-US" dirty="0"/>
                    </a:p>
                    <a:p>
                      <a:pPr algn="ctr" rtl="1"/>
                      <a:r>
                        <a:rPr lang="en-US" sz="1600" dirty="0"/>
                        <a:t>Yoni</a:t>
                      </a:r>
                    </a:p>
                    <a:p>
                      <a:pPr algn="ctr" rtl="1"/>
                      <a:r>
                        <a:rPr lang="en-US" sz="1600" dirty="0"/>
                        <a:t>Bukai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המערכת הועילה לי מאד סוף סוף אפשר לשים הערה לפוסט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אני משתמש חדש בפייסבוק וכשהוצגו לי הפוסטים שחיפשתי התאריך לא היה מוצג.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        </a:t>
                      </a:r>
                    </a:p>
                    <a:p>
                      <a:pPr rtl="1"/>
                      <a:endParaRPr lang="he-IL" sz="1600" dirty="0"/>
                    </a:p>
                    <a:p>
                      <a:pPr rtl="1"/>
                      <a:r>
                        <a:rPr lang="he-IL" sz="1600" dirty="0"/>
                        <a:t>    כן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388870"/>
                  </a:ext>
                </a:extLst>
              </a:tr>
              <a:tr h="1391552">
                <a:tc>
                  <a:txBody>
                    <a:bodyPr/>
                    <a:lstStyle/>
                    <a:p>
                      <a:pPr algn="ctr" rtl="1"/>
                      <a:endParaRPr lang="en-US" sz="1600" dirty="0"/>
                    </a:p>
                    <a:p>
                      <a:pPr algn="ctr" rtl="1"/>
                      <a:r>
                        <a:rPr lang="en-US" sz="1600" dirty="0"/>
                        <a:t>Yehudit</a:t>
                      </a:r>
                    </a:p>
                    <a:p>
                      <a:pPr algn="ctr" rtl="1"/>
                      <a:r>
                        <a:rPr lang="en-US" sz="1600" dirty="0"/>
                        <a:t>Levi</a:t>
                      </a:r>
                      <a:endParaRPr lang="he-I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תמיד הייתי צריכה לחפש הרבה זמן את הפוסטים השמורים באופן עד שהייתי מוצאת, ועכשיו אני יכולה לחפש בקלות ובמהירות לפי נושא.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1600" dirty="0"/>
                        <a:t>כשהוצגו לי הפוסטים היו כאלה שלא היה רשום בהם תוכן, הייתי שמחה אם היה אפשר לרשום שזה פוסט של צפייה או תמונה, כדי שאני לא אצטרך לפתוח כל פעם.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sz="1600" dirty="0"/>
                    </a:p>
                    <a:p>
                      <a:pPr rtl="1"/>
                      <a:r>
                        <a:rPr lang="he-IL" sz="1600" dirty="0"/>
                        <a:t>    כן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3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4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F662E4C-891D-429A-A761-9D432516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1" y="428626"/>
            <a:ext cx="11258550" cy="595312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C88C00E-2A80-4BB6-991D-ECB92F75D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2800" y="1400175"/>
            <a:ext cx="4810125" cy="1181100"/>
          </a:xfrm>
        </p:spPr>
        <p:txBody>
          <a:bodyPr/>
          <a:lstStyle/>
          <a:p>
            <a:r>
              <a:rPr lang="he-IL" sz="6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27000">
                    <a:schemeClr val="accent1">
                      <a:lumMod val="60000"/>
                      <a:lumOff val="40000"/>
                      <a:alpha val="50000"/>
                    </a:schemeClr>
                  </a:glow>
                </a:effectLst>
              </a:rPr>
              <a:t>תוכנית בדיקות</a:t>
            </a:r>
          </a:p>
        </p:txBody>
      </p:sp>
    </p:spTree>
    <p:extLst>
      <p:ext uri="{BB962C8B-B14F-4D97-AF65-F5344CB8AC3E}">
        <p14:creationId xmlns:p14="http://schemas.microsoft.com/office/powerpoint/2010/main" val="395365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709EB69-975E-4082-B66F-9775E38F5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279" y="1104900"/>
            <a:ext cx="9874995" cy="4829175"/>
          </a:xfrm>
        </p:spPr>
        <p:txBody>
          <a:bodyPr>
            <a:normAutofit/>
          </a:bodyPr>
          <a:lstStyle/>
          <a:p>
            <a:pPr marL="571500" indent="-571500" algn="r" rtl="1">
              <a:buFont typeface="Wingdings" panose="05000000000000000000" pitchFamily="2" charset="2"/>
              <a:buChar char="Ø"/>
            </a:pPr>
            <a:r>
              <a:rPr lang="he-IL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בדיקות פונקציונאליות :</a:t>
            </a:r>
          </a:p>
          <a:p>
            <a:pPr algn="r" rtl="1"/>
            <a:r>
              <a:rPr lang="he-IL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המערכת מספקת את הדרישות</a:t>
            </a:r>
          </a:p>
          <a:p>
            <a:pPr marL="571500" indent="-571500" algn="r" rtl="1">
              <a:buFont typeface="Wingdings" panose="05000000000000000000" pitchFamily="2" charset="2"/>
              <a:buChar char="Ø"/>
            </a:pPr>
            <a:r>
              <a:rPr lang="he-IL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he-IL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בדיקות תקינות :</a:t>
            </a:r>
          </a:p>
          <a:p>
            <a:pPr algn="r" rtl="1"/>
            <a:r>
              <a:rPr lang="he-IL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שדות חובה, תבניות חוקיות, מניעת כפילויות של ישויות.</a:t>
            </a:r>
            <a:endParaRPr lang="he-IL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71500" indent="-571500" algn="r" rtl="1">
              <a:buFont typeface="Wingdings" panose="05000000000000000000" pitchFamily="2" charset="2"/>
              <a:buChar char="Ø"/>
            </a:pPr>
            <a:r>
              <a:rPr lang="he-IL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בדיקות לתיקונים והערות משתמשים :</a:t>
            </a:r>
          </a:p>
          <a:p>
            <a:pPr algn="r" rtl="1"/>
            <a:r>
              <a:rPr lang="he-IL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וידוא אם השם של המשתמש מוצג כראוי ואם מדובר במשתמש חדש או ישן בפייסבוק.</a:t>
            </a:r>
          </a:p>
          <a:p>
            <a:pPr algn="r" rtl="1"/>
            <a:endParaRPr lang="he-IL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he-IL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03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470EB4-BDC9-4DCF-983A-FC69D261F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7376" y="1181101"/>
            <a:ext cx="8723902" cy="4256934"/>
          </a:xfrm>
        </p:spPr>
        <p:txBody>
          <a:bodyPr/>
          <a:lstStyle/>
          <a:p>
            <a:pPr algn="r"/>
            <a:r>
              <a:rPr lang="he-IL" sz="4800" b="1" dirty="0">
                <a:solidFill>
                  <a:schemeClr val="accent1"/>
                </a:solidFill>
              </a:rPr>
              <a:t>מבט לעתיד</a:t>
            </a:r>
            <a:br>
              <a:rPr lang="he-IL" sz="4800" b="1" dirty="0"/>
            </a:br>
            <a:br>
              <a:rPr lang="he-IL" sz="1400" dirty="0"/>
            </a:br>
            <a:r>
              <a:rPr lang="he-IL" sz="2800" dirty="0"/>
              <a:t>בעתיד נרצה בע"ה להוסיף ולשכלל את המערכת שלנו .</a:t>
            </a:r>
            <a:br>
              <a:rPr lang="he-IL" sz="2800" dirty="0"/>
            </a:br>
            <a:r>
              <a:rPr lang="he-IL" sz="3200" dirty="0"/>
              <a:t>•</a:t>
            </a:r>
            <a:r>
              <a:rPr lang="he-IL" sz="2800" dirty="0"/>
              <a:t>	נרצה להוסיף אפשרות למשתמש לראות הצעות של מילים לחיפוש חוזר על סמך התוכן של החיפוש האחרון או לראות על מה הוא מתעניין ולהציג לו הצעות.</a:t>
            </a:r>
            <a:br>
              <a:rPr lang="he-IL" sz="2800" dirty="0"/>
            </a:br>
            <a:r>
              <a:rPr lang="he-IL" sz="3200" dirty="0"/>
              <a:t>•</a:t>
            </a:r>
            <a:r>
              <a:rPr lang="he-IL" sz="2800" dirty="0"/>
              <a:t>	נרצה להוסיף  אפשרות שהמשתמש יכניס רשימה של חברים שהוא צריך לשלוח להם את אותו התגובה או התמונה </a:t>
            </a:r>
            <a:r>
              <a:rPr lang="he-IL" sz="2800" dirty="0" err="1"/>
              <a:t>וכו</a:t>
            </a:r>
            <a:r>
              <a:rPr lang="he-IL" sz="2800" dirty="0"/>
              <a:t>', ואנחנו נעשה זאת בצורה אוטומטית  במקום שיצטרך ללכת ולשלוח אחד אחד. </a:t>
            </a:r>
            <a:br>
              <a:rPr lang="he-IL" sz="28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15007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2EFF4F-4443-4434-96F6-B759F2E5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080" y="3997203"/>
            <a:ext cx="4045695" cy="1043581"/>
          </a:xfrm>
        </p:spPr>
        <p:txBody>
          <a:bodyPr/>
          <a:lstStyle/>
          <a:p>
            <a:r>
              <a:rPr lang="he-IL" dirty="0"/>
              <a:t>סיכום ומסקנות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6024AB4-17A9-43DA-B965-887751BB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CF4F6"/>
              </a:clrFrom>
              <a:clrTo>
                <a:srgbClr val="EC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835793"/>
            <a:ext cx="5245845" cy="51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96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A87233-1C10-4D24-9422-9850774CF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105" y="954618"/>
            <a:ext cx="8761413" cy="706964"/>
          </a:xfrm>
        </p:spPr>
        <p:txBody>
          <a:bodyPr/>
          <a:lstStyle/>
          <a:p>
            <a:pPr algn="ctr"/>
            <a:r>
              <a:rPr lang="he-IL" sz="4400" dirty="0">
                <a:latin typeface="Calibri" panose="020F0502020204030204" pitchFamily="34" charset="0"/>
                <a:cs typeface="Calibri" panose="020F0502020204030204" pitchFamily="34" charset="0"/>
              </a:rPr>
              <a:t>סיכום ומסקנות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6589805-5289-46B2-87E2-245EFE998BC4}"/>
              </a:ext>
            </a:extLst>
          </p:cNvPr>
          <p:cNvSpPr txBox="1"/>
          <p:nvPr/>
        </p:nvSpPr>
        <p:spPr>
          <a:xfrm>
            <a:off x="1781175" y="2124075"/>
            <a:ext cx="94392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R="142875" algn="just" rtl="1"/>
            <a:r>
              <a:rPr lang="he-IL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142875" algn="just" rtl="1"/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זו הייתה חוויה משמעותית מאוד בשבילי, מהרבה מאוד בחינות, כמו למשל: התנסות בדבר חדש, מאתגר ומענין, למידת אינסוף מושגים חדשים, סיפוק, וחווית הצלחה מרשימה. כל זאת בד בבד עם לחץ אדיר</a:t>
            </a:r>
            <a:r>
              <a:rPr lang="he-IL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עייפות ומרדף אחרי הדקות...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142875" algn="just" rtl="1"/>
            <a:r>
              <a:rPr lang="he-IL" sz="2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142875" algn="just" rtl="1"/>
            <a:r>
              <a:rPr lang="he-IL" sz="2000" b="1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מסקנות מהפרויקט: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142875" algn="just" rtl="1"/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6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142875" lvl="0" indent="-342900" algn="just" rtl="1">
              <a:buFont typeface="Symbol" panose="05050102010706020507" pitchFamily="18" charset="2"/>
              <a:buChar char="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"יגעת ומצאת תאמין" – ההשקעה בהחלט מצמיחה פירות .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142875" lvl="0" indent="-342900" algn="just" rtl="1">
              <a:buFont typeface="Symbol" panose="05050102010706020507" pitchFamily="18" charset="2"/>
              <a:buChar char="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הדרך הכי טובה ללמידה זה ניסוי וטעיה!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142875" lvl="0" indent="-342900" algn="just" rtl="1">
              <a:buFont typeface="Symbol" panose="05050102010706020507" pitchFamily="18" charset="2"/>
              <a:buChar char="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קשה מאוד לבצע פרויקט בצורה עצמאית במיוחד כשלא תכננתי לבצע זאת לבד (וגם שהמנחה עזב את המכללה באמצע) .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r" rtl="1">
              <a:buFont typeface="Symbol" panose="05050102010706020507" pitchFamily="18" charset="2"/>
              <a:buChar char="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מצד שני- אין תחליף לניסיון והבטחון שנרכש בפרויקט עצמאי.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142875" lvl="0" indent="-342900" algn="just" rtl="1">
              <a:buFont typeface="Symbol" panose="05050102010706020507" pitchFamily="18" charset="2"/>
              <a:buChar char="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בין מה שקניתי לעצמי ולניסיון שלי זה: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marR="142875" lvl="1" indent="-285750" algn="just" rt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כיצד ללמוד לבד!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marR="142875" lvl="1" indent="-285750" algn="just" rt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he-IL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איך לחפש חומר באינטרנט ואפשר למצוא הכול!</a:t>
            </a:r>
            <a:endParaRPr lang="en-US" sz="12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9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 txBox="1">
            <a:spLocks/>
          </p:cNvSpPr>
          <p:nvPr/>
        </p:nvSpPr>
        <p:spPr bwMode="gray">
          <a:xfrm>
            <a:off x="1858522" y="306054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מאגר קוד</a:t>
            </a:r>
          </a:p>
        </p:txBody>
      </p:sp>
      <p:sp>
        <p:nvSpPr>
          <p:cNvPr id="3" name="כותרת 1">
            <a:hlinkClick r:id="rId2"/>
          </p:cNvPr>
          <p:cNvSpPr txBox="1">
            <a:spLocks/>
          </p:cNvSpPr>
          <p:nvPr/>
        </p:nvSpPr>
        <p:spPr bwMode="gray">
          <a:xfrm>
            <a:off x="2112579" y="3620802"/>
            <a:ext cx="7568349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he-IL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2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CE0EA55-7DCA-45F6-87E3-BF8C3F0528F1}"/>
              </a:ext>
            </a:extLst>
          </p:cNvPr>
          <p:cNvSpPr txBox="1"/>
          <p:nvPr/>
        </p:nvSpPr>
        <p:spPr>
          <a:xfrm>
            <a:off x="2459831" y="3712674"/>
            <a:ext cx="787364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https://github.com/elishevada/final_project</a:t>
            </a:r>
            <a:endParaRPr lang="he-IL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9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 txBox="1">
            <a:spLocks/>
          </p:cNvSpPr>
          <p:nvPr/>
        </p:nvSpPr>
        <p:spPr bwMode="gray">
          <a:xfrm>
            <a:off x="1858522" y="305102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8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שאלות?</a:t>
            </a:r>
          </a:p>
        </p:txBody>
      </p:sp>
      <p:sp>
        <p:nvSpPr>
          <p:cNvPr id="3" name="כותרת 1"/>
          <p:cNvSpPr txBox="1">
            <a:spLocks/>
          </p:cNvSpPr>
          <p:nvPr/>
        </p:nvSpPr>
        <p:spPr bwMode="gray">
          <a:xfrm>
            <a:off x="-95693" y="5606723"/>
            <a:ext cx="7043932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תודה על ההקשבה....</a:t>
            </a:r>
          </a:p>
        </p:txBody>
      </p:sp>
    </p:spTree>
    <p:extLst>
      <p:ext uri="{BB962C8B-B14F-4D97-AF65-F5344CB8AC3E}">
        <p14:creationId xmlns:p14="http://schemas.microsoft.com/office/powerpoint/2010/main" val="37738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DEEEA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6A25233-1B10-448A-B005-D0690049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14" y="825044"/>
            <a:ext cx="4127131" cy="5458768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EA4D309-A970-4B23-B1D6-AF69586B95A2}"/>
              </a:ext>
            </a:extLst>
          </p:cNvPr>
          <p:cNvSpPr txBox="1"/>
          <p:nvPr/>
        </p:nvSpPr>
        <p:spPr>
          <a:xfrm>
            <a:off x="409575" y="1051168"/>
            <a:ext cx="5329712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srgbClr val="ACD43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t>בפייסבוק יש אפשרות של שמירת פוסטים אך:</a:t>
            </a:r>
          </a:p>
          <a:p>
            <a:pPr algn="r"/>
            <a:r>
              <a:rPr lang="he-IL" sz="4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נתמקד ב 2 שלבי הבעיה: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he-IL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he-IL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1. כאשר משתמש שומר פוסט הוא צריך ליצור אוסף לשמור שם את הפוסט, כאשר יהיה מדובר בכמות פוסטים גדולה ובכמות אוספים גדולה זה יקשה על חיפוש הפוסט שרוצה.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he-IL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2. ואף כאשר המשתמש כן ימצא את הפוסט השמור שרצה יכול להיות שבכלל לא יזכור למה הוא שמר את הפוסט הזה.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he-IL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1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E5FFA7D-85D7-495A-8B55-3C30BB77C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6830">
            <a:off x="664267" y="3366386"/>
            <a:ext cx="4715098" cy="25122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4E6C0DF-79BE-4774-8845-7644FD63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sz="4400" b="1" dirty="0"/>
              <a:t>הבעיה מבחינת הנדסת תוכנה 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D215705-2283-459D-AED7-02C9FD5623CD}"/>
              </a:ext>
            </a:extLst>
          </p:cNvPr>
          <p:cNvSpPr txBox="1"/>
          <p:nvPr/>
        </p:nvSpPr>
        <p:spPr>
          <a:xfrm>
            <a:off x="4524375" y="2514600"/>
            <a:ext cx="60579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שליפת נתונים עבור משתמשי המערכת  מהשרת של פייסבוק ואחסון מקומי של נתונים בדאטה בייס.</a:t>
            </a:r>
          </a:p>
        </p:txBody>
      </p:sp>
    </p:spTree>
    <p:extLst>
      <p:ext uri="{BB962C8B-B14F-4D97-AF65-F5344CB8AC3E}">
        <p14:creationId xmlns:p14="http://schemas.microsoft.com/office/powerpoint/2010/main" val="195081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FC195E-A99C-416B-B44F-19C967CA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975196"/>
            <a:ext cx="8761413" cy="706964"/>
          </a:xfrm>
        </p:spPr>
        <p:txBody>
          <a:bodyPr/>
          <a:lstStyle/>
          <a:p>
            <a:pPr algn="ctr"/>
            <a:r>
              <a:rPr lang="he-IL" sz="6000" b="1" dirty="0">
                <a:latin typeface="Calibri" panose="020F0502020204030204" pitchFamily="34" charset="0"/>
                <a:cs typeface="Calibri" panose="020F0502020204030204" pitchFamily="34" charset="0"/>
              </a:rPr>
              <a:t>תיאור הפתרון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7EFADB-063A-4161-BEA9-35DE041FBD14}"/>
              </a:ext>
            </a:extLst>
          </p:cNvPr>
          <p:cNvSpPr txBox="1"/>
          <p:nvPr/>
        </p:nvSpPr>
        <p:spPr>
          <a:xfrm>
            <a:off x="1038225" y="2667000"/>
            <a:ext cx="984885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36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ניתן אפשרות למשתמשים של המערכת לנהל את הפוסטים השמורים  שלהם.</a:t>
            </a:r>
          </a:p>
          <a:p>
            <a:pPr algn="r"/>
            <a:r>
              <a:rPr lang="he-IL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כיצד?</a:t>
            </a:r>
            <a:r>
              <a:rPr lang="he-IL" sz="3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אפשרות לחפש את הפוסטים השמורים  עבור מילת חיפוש מסוימת. 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אפשרות להוסיף הערות על הפוסט השמור ולעדכן אותו בעת הצורך. </a:t>
            </a:r>
          </a:p>
          <a:p>
            <a:pPr algn="r"/>
            <a:r>
              <a:rPr lang="he-IL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אפשרות של מחיקת הפוסט השמור.</a:t>
            </a:r>
          </a:p>
        </p:txBody>
      </p:sp>
    </p:spTree>
    <p:extLst>
      <p:ext uri="{BB962C8B-B14F-4D97-AF65-F5344CB8AC3E}">
        <p14:creationId xmlns:p14="http://schemas.microsoft.com/office/powerpoint/2010/main" val="367452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A86794E-808D-4B2F-B6F0-0D3C35393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204383"/>
            <a:ext cx="8825658" cy="2677648"/>
          </a:xfrm>
        </p:spPr>
        <p:txBody>
          <a:bodyPr/>
          <a:lstStyle/>
          <a:p>
            <a:pPr algn="ctr"/>
            <a:r>
              <a:rPr lang="he-IL" sz="7200" b="1" dirty="0">
                <a:effectLst>
                  <a:glow>
                    <a:schemeClr val="accent1">
                      <a:lumMod val="60000"/>
                      <a:lumOff val="40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20000" endPos="70000" dist="50800" dir="5400000" sy="-10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התהליך כפתרון לבעיה:</a:t>
            </a:r>
          </a:p>
        </p:txBody>
      </p:sp>
    </p:spTree>
    <p:extLst>
      <p:ext uri="{BB962C8B-B14F-4D97-AF65-F5344CB8AC3E}">
        <p14:creationId xmlns:p14="http://schemas.microsoft.com/office/powerpoint/2010/main" val="317567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CAD0AC-D1C0-4282-B954-CC6BF481A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85308"/>
            <a:ext cx="8825658" cy="861420"/>
          </a:xfrm>
        </p:spPr>
        <p:txBody>
          <a:bodyPr/>
          <a:lstStyle/>
          <a:p>
            <a:pPr algn="r"/>
            <a:r>
              <a:rPr lang="he-IL" u="sng" dirty="0"/>
              <a:t>כלים עיקריים: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2581372-6C75-48D6-AB61-3A487F170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2196105"/>
            <a:ext cx="8825658" cy="1661520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שפת תכנות: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python  </a:t>
            </a:r>
          </a:p>
          <a:p>
            <a:pPr algn="r"/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ממשק  משתמש: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tkinter</a:t>
            </a:r>
          </a:p>
          <a:p>
            <a:pPr algn="r"/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כלי אוטומציה: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selenium</a:t>
            </a:r>
            <a:endParaRPr lang="he-I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דאטה בייס: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SQLITE </a:t>
            </a:r>
            <a:endParaRPr lang="he-I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טכניקת תכנות:</a:t>
            </a:r>
            <a:r>
              <a:rPr lang="en-US" sz="2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Multithreading </a:t>
            </a:r>
            <a:r>
              <a:rPr lang="he-IL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endParaRPr lang="he-I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0A2A043-9832-4B09-AC14-FE2F589A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3" y="1164530"/>
            <a:ext cx="3134842" cy="20518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12F697B-4B14-4DA5-9E9E-E9BC6031A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0" y="3473140"/>
            <a:ext cx="2680516" cy="118806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C7C4F36-51D8-4558-9535-060C9579F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5" y="3857625"/>
            <a:ext cx="2086063" cy="142120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DE05B3D-209C-448C-AC01-6545A16F4D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48" y="1633159"/>
            <a:ext cx="1713236" cy="189734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ECB513B-8CB9-4415-9A1F-90CA90A56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9" y="5010585"/>
            <a:ext cx="2339543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E5EC72-5BA8-40DE-9994-2D3F1B7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sz="6600" dirty="0"/>
              <a:t>מושגים: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3C0C80-2E3C-4CF2-A182-9ADC12023B34}"/>
              </a:ext>
            </a:extLst>
          </p:cNvPr>
          <p:cNvSpPr txBox="1"/>
          <p:nvPr/>
        </p:nvSpPr>
        <p:spPr>
          <a:xfrm flipH="1">
            <a:off x="1233011" y="2272129"/>
            <a:ext cx="9440228" cy="23698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זהו כלי אוטומציה פופולרי ביותר היום,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הוא מיועד בעיקר לאוטומציה של יישומי אינטרנט למטרות בדיקה, אבל בהחלט לא מוגבל רק לזה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גם משימות ניהול מבוססות אינטרנט משעממות יכולות (וצריכות) להיות אוטומטיות גם כן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7C8916A-FA06-4E31-B2DD-048FAD8A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92" y="2272129"/>
            <a:ext cx="941169" cy="61601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86A2D7E-834D-45BC-AB4B-A318F6C9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89" y="4698550"/>
            <a:ext cx="760052" cy="841729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416CC56-D76F-43C3-96AC-4D7C5B9D091B}"/>
              </a:ext>
            </a:extLst>
          </p:cNvPr>
          <p:cNvSpPr txBox="1"/>
          <p:nvPr/>
        </p:nvSpPr>
        <p:spPr>
          <a:xfrm>
            <a:off x="1517715" y="4698550"/>
            <a:ext cx="925607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400" b="1" i="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Multithreading:</a:t>
            </a:r>
          </a:p>
          <a:p>
            <a:pPr algn="r"/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בארכיטקטורת מחשבים, ריבוי תהליכים הוא היכולת של יחידת עיבוד מרכזית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CPU</a:t>
            </a:r>
          </a:p>
          <a:p>
            <a:pPr algn="r"/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he-IL" sz="2400" dirty="0">
                <a:solidFill>
                  <a:schemeClr val="tx2">
                    <a:lumMod val="75000"/>
                  </a:schemeClr>
                </a:solidFill>
              </a:rPr>
              <a:t>(או ליבה בודדת במעבד מרובה ליבות) לספק פתילים מרובים של ביצוע במקביל, הנתמכים על ידי מערכת ההפעלה.</a:t>
            </a:r>
          </a:p>
        </p:txBody>
      </p:sp>
    </p:spTree>
    <p:extLst>
      <p:ext uri="{BB962C8B-B14F-4D97-AF65-F5344CB8AC3E}">
        <p14:creationId xmlns:p14="http://schemas.microsoft.com/office/powerpoint/2010/main" val="9869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10282</TotalTime>
  <Words>1417</Words>
  <Application>Microsoft Office PowerPoint</Application>
  <PresentationFormat>מסך רחב</PresentationFormat>
  <Paragraphs>239</Paragraphs>
  <Slides>39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9" baseType="lpstr">
      <vt:lpstr>Arial</vt:lpstr>
      <vt:lpstr>Arial Black</vt:lpstr>
      <vt:lpstr>Calibri</vt:lpstr>
      <vt:lpstr>Century Gothic</vt:lpstr>
      <vt:lpstr>Courier New</vt:lpstr>
      <vt:lpstr>Guttman-Aharoni</vt:lpstr>
      <vt:lpstr>Symbol</vt:lpstr>
      <vt:lpstr>Wingdings</vt:lpstr>
      <vt:lpstr>Wingdings 3</vt:lpstr>
      <vt:lpstr>יונים - חדר ישיבות</vt:lpstr>
      <vt:lpstr>Face-save-automation</vt:lpstr>
      <vt:lpstr>רקע</vt:lpstr>
      <vt:lpstr>הבעיה</vt:lpstr>
      <vt:lpstr>מצגת של PowerPoint‏</vt:lpstr>
      <vt:lpstr>הבעיה מבחינת הנדסת תוכנה </vt:lpstr>
      <vt:lpstr>תיאור הפתרון</vt:lpstr>
      <vt:lpstr>התהליך כפתרון לבעיה:</vt:lpstr>
      <vt:lpstr>כלים עיקריים:</vt:lpstr>
      <vt:lpstr>מושגים:</vt:lpstr>
      <vt:lpstr>נתמקד בארבעה חלקים של התהליך:</vt:lpstr>
      <vt:lpstr>ארכיטקטורה של המערכת </vt:lpstr>
      <vt:lpstr>הפתרון-חלק א</vt:lpstr>
      <vt:lpstr>דיאגרמה מתארת תהליך טיפול</vt:lpstr>
      <vt:lpstr>הפתרון – חלק ב</vt:lpstr>
      <vt:lpstr>דיאגרמה מתארת תהליך טיפול</vt:lpstr>
      <vt:lpstr>הפתרון-חלק ג</vt:lpstr>
      <vt:lpstr>דיאגרמה מתארת תהליך טיפול</vt:lpstr>
      <vt:lpstr>הפתרון– חלק ד</vt:lpstr>
      <vt:lpstr>דיאגרמה מתארת תהליך טיפול</vt:lpstr>
      <vt:lpstr>מסד נתונים-Sqlite3</vt:lpstr>
      <vt:lpstr>מצגת של PowerPoint‏</vt:lpstr>
      <vt:lpstr>פעולות CRUD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הטמעת הפרויקט </vt:lpstr>
      <vt:lpstr>מצגת של PowerPoint‏</vt:lpstr>
      <vt:lpstr>תוכנית בדיקות</vt:lpstr>
      <vt:lpstr>מצגת של PowerPoint‏</vt:lpstr>
      <vt:lpstr>מבט לעתיד  בעתיד נרצה בע"ה להוסיף ולשכלל את המערכת שלנו . • נרצה להוסיף אפשרות למשתמש לראות הצעות של מילים לחיפוש חוזר על סמך התוכן של החיפוש האחרון או לראות על מה הוא מתעניין ולהציג לו הצעות. • נרצה להוסיף  אפשרות שהמשתמש יכניס רשימה של חברים שהוא צריך לשלוח להם את אותו התגובה או התמונה וכו', ואנחנו נעשה זאת בצורה אוטומטית  במקום שיצטרך ללכת ולשלוח אחד אחד.  </vt:lpstr>
      <vt:lpstr>סיכום ומסקנות</vt:lpstr>
      <vt:lpstr>סיכום ומסקנות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Face-save</dc:title>
  <dc:creator>User</dc:creator>
  <cp:lastModifiedBy>User</cp:lastModifiedBy>
  <cp:revision>141</cp:revision>
  <dcterms:created xsi:type="dcterms:W3CDTF">2021-11-23T08:39:34Z</dcterms:created>
  <dcterms:modified xsi:type="dcterms:W3CDTF">2021-11-30T22:07:46Z</dcterms:modified>
</cp:coreProperties>
</file>